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60" r:id="rId6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53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Lowe" userId="14f63aa8-146a-47eb-850a-2574a0abc8b0" providerId="ADAL" clId="{51B04A51-AC3F-494C-8F83-A54721FF7BB2}"/>
    <pc:docChg chg="delSld">
      <pc:chgData name="SLowe" userId="14f63aa8-146a-47eb-850a-2574a0abc8b0" providerId="ADAL" clId="{51B04A51-AC3F-494C-8F83-A54721FF7BB2}" dt="2024-03-11T13:28:53.636" v="5" actId="47"/>
      <pc:docMkLst>
        <pc:docMk/>
      </pc:docMkLst>
      <pc:sldChg chg="del">
        <pc:chgData name="SLowe" userId="14f63aa8-146a-47eb-850a-2574a0abc8b0" providerId="ADAL" clId="{51B04A51-AC3F-494C-8F83-A54721FF7BB2}" dt="2024-03-11T13:28:51.677" v="0" actId="47"/>
        <pc:sldMkLst>
          <pc:docMk/>
          <pc:sldMk cId="0" sldId="257"/>
        </pc:sldMkLst>
      </pc:sldChg>
      <pc:sldChg chg="del">
        <pc:chgData name="SLowe" userId="14f63aa8-146a-47eb-850a-2574a0abc8b0" providerId="ADAL" clId="{51B04A51-AC3F-494C-8F83-A54721FF7BB2}" dt="2024-03-11T13:28:52.011" v="1" actId="47"/>
        <pc:sldMkLst>
          <pc:docMk/>
          <pc:sldMk cId="0" sldId="258"/>
        </pc:sldMkLst>
      </pc:sldChg>
      <pc:sldChg chg="del">
        <pc:chgData name="SLowe" userId="14f63aa8-146a-47eb-850a-2574a0abc8b0" providerId="ADAL" clId="{51B04A51-AC3F-494C-8F83-A54721FF7BB2}" dt="2024-03-11T13:28:52.314" v="2" actId="47"/>
        <pc:sldMkLst>
          <pc:docMk/>
          <pc:sldMk cId="0" sldId="259"/>
        </pc:sldMkLst>
      </pc:sldChg>
      <pc:sldChg chg="del">
        <pc:chgData name="SLowe" userId="14f63aa8-146a-47eb-850a-2574a0abc8b0" providerId="ADAL" clId="{51B04A51-AC3F-494C-8F83-A54721FF7BB2}" dt="2024-03-11T13:28:53.010" v="3" actId="47"/>
        <pc:sldMkLst>
          <pc:docMk/>
          <pc:sldMk cId="0" sldId="261"/>
        </pc:sldMkLst>
      </pc:sldChg>
      <pc:sldChg chg="del">
        <pc:chgData name="SLowe" userId="14f63aa8-146a-47eb-850a-2574a0abc8b0" providerId="ADAL" clId="{51B04A51-AC3F-494C-8F83-A54721FF7BB2}" dt="2024-03-11T13:28:53.305" v="4" actId="47"/>
        <pc:sldMkLst>
          <pc:docMk/>
          <pc:sldMk cId="0" sldId="262"/>
        </pc:sldMkLst>
      </pc:sldChg>
      <pc:sldChg chg="del">
        <pc:chgData name="SLowe" userId="14f63aa8-146a-47eb-850a-2574a0abc8b0" providerId="ADAL" clId="{51B04A51-AC3F-494C-8F83-A54721FF7BB2}" dt="2024-03-11T13:28:53.636" v="5" actId="47"/>
        <pc:sldMkLst>
          <pc:docMk/>
          <pc:sldMk cId="0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4825" y="295275"/>
            <a:ext cx="9934575" cy="1666875"/>
          </a:xfrm>
          <a:prstGeom prst="rect">
            <a:avLst/>
          </a:prstGeom>
          <a:ln w="12700">
            <a:solidFill>
              <a:srgbClr val="538235"/>
            </a:solidFill>
          </a:ln>
        </p:spPr>
        <p:txBody>
          <a:bodyPr vert="horz" wrap="square" lIns="0" tIns="28575" rIns="0" bIns="0" rtlCol="0">
            <a:spAutoFit/>
          </a:bodyPr>
          <a:lstStyle/>
          <a:p>
            <a:pPr marL="96520" marR="240665">
              <a:lnSpc>
                <a:spcPct val="109700"/>
              </a:lnSpc>
              <a:spcBef>
                <a:spcPts val="225"/>
              </a:spcBef>
            </a:pPr>
            <a:r>
              <a:rPr sz="1100" b="1" dirty="0">
                <a:latin typeface="Calibri"/>
                <a:cs typeface="Calibri"/>
              </a:rPr>
              <a:t>The</a:t>
            </a:r>
            <a:r>
              <a:rPr sz="1100" b="1" spc="-3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Big</a:t>
            </a:r>
            <a:r>
              <a:rPr sz="1100" b="1" spc="-2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Picture</a:t>
            </a:r>
            <a:r>
              <a:rPr sz="1100" b="1" spc="-3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Y10</a:t>
            </a:r>
            <a:r>
              <a:rPr sz="1100" b="1" spc="-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–</a:t>
            </a:r>
            <a:r>
              <a:rPr sz="1100" b="1" spc="-2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Intent</a:t>
            </a:r>
            <a:r>
              <a:rPr sz="1100" dirty="0">
                <a:latin typeface="Calibri"/>
                <a:cs typeface="Calibri"/>
              </a:rPr>
              <a:t>: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aim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BTEC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Technical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Sport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year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10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through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Pearson/Edexcel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specification.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gain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knowledge,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skills</a:t>
            </a:r>
            <a:r>
              <a:rPr sz="1100" spc="-25" dirty="0">
                <a:latin typeface="Calibri"/>
                <a:cs typeface="Calibri"/>
              </a:rPr>
              <a:t> and </a:t>
            </a:r>
            <a:r>
              <a:rPr sz="1100" dirty="0">
                <a:latin typeface="Calibri"/>
                <a:cs typeface="Calibri"/>
              </a:rPr>
              <a:t>understanding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content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fully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component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2.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Practical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activities,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including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opportunity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develop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new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practical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skills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leadership,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coaching</a:t>
            </a:r>
            <a:r>
              <a:rPr sz="1100" spc="-25" dirty="0">
                <a:latin typeface="Calibri"/>
                <a:cs typeface="Calibri"/>
              </a:rPr>
              <a:t> and </a:t>
            </a:r>
            <a:r>
              <a:rPr sz="1100" dirty="0">
                <a:latin typeface="Calibri"/>
                <a:cs typeface="Calibri"/>
              </a:rPr>
              <a:t>physical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skills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multiple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sports,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occur.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Component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3,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externally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assessed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unit,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introduced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before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summer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holidays,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putting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foundation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learning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of </a:t>
            </a:r>
            <a:r>
              <a:rPr sz="1100" dirty="0">
                <a:latin typeface="Calibri"/>
                <a:cs typeface="Calibri"/>
              </a:rPr>
              <a:t>Component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3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focus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prior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summer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break.</a:t>
            </a:r>
            <a:endParaRPr sz="1100">
              <a:latin typeface="Calibri"/>
              <a:cs typeface="Calibri"/>
            </a:endParaRPr>
          </a:p>
          <a:p>
            <a:pPr marL="96520" marR="423545">
              <a:lnSpc>
                <a:spcPct val="109500"/>
              </a:lnSpc>
              <a:spcBef>
                <a:spcPts val="810"/>
              </a:spcBef>
            </a:pP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study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content,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lesson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lesson,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either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isolated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topics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bigger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learning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journey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across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several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lessons.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develop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knowledge</a:t>
            </a:r>
            <a:r>
              <a:rPr sz="1100" spc="-25" dirty="0">
                <a:latin typeface="Calibri"/>
                <a:cs typeface="Calibri"/>
              </a:rPr>
              <a:t> of </a:t>
            </a:r>
            <a:r>
              <a:rPr sz="1100" dirty="0">
                <a:latin typeface="Calibri"/>
                <a:cs typeface="Calibri"/>
              </a:rPr>
              <a:t>preparing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sport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physical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activity.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also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gain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knowledge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taking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improving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participants’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sporting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performance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include </a:t>
            </a:r>
            <a:r>
              <a:rPr sz="1100" dirty="0">
                <a:latin typeface="Calibri"/>
                <a:cs typeface="Calibri"/>
              </a:rPr>
              <a:t>coaching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practice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performers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leaders.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4825" y="2181148"/>
            <a:ext cx="4591050" cy="3448050"/>
          </a:xfrm>
          <a:prstGeom prst="rect">
            <a:avLst/>
          </a:prstGeom>
          <a:ln w="12700">
            <a:solidFill>
              <a:srgbClr val="538235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96520">
              <a:lnSpc>
                <a:spcPct val="100000"/>
              </a:lnSpc>
              <a:spcBef>
                <a:spcPts val="350"/>
              </a:spcBef>
            </a:pPr>
            <a:r>
              <a:rPr sz="1100" b="1" spc="-10" dirty="0">
                <a:latin typeface="Calibri"/>
                <a:cs typeface="Calibri"/>
              </a:rPr>
              <a:t>Implementation:</a:t>
            </a:r>
            <a:endParaRPr sz="1100">
              <a:latin typeface="Calibri"/>
              <a:cs typeface="Calibri"/>
            </a:endParaRPr>
          </a:p>
          <a:p>
            <a:pPr marL="96520" marR="163830">
              <a:lnSpc>
                <a:spcPct val="109700"/>
              </a:lnSpc>
              <a:spcBef>
                <a:spcPts val="805"/>
              </a:spcBef>
            </a:pP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have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5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hours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fortnight.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these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dedicated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toward </a:t>
            </a:r>
            <a:r>
              <a:rPr sz="1100" dirty="0">
                <a:latin typeface="Calibri"/>
                <a:cs typeface="Calibri"/>
              </a:rPr>
              <a:t>practical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sports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development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leadership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coaching.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need</a:t>
            </a:r>
            <a:r>
              <a:rPr sz="1100" spc="-25" dirty="0">
                <a:latin typeface="Calibri"/>
                <a:cs typeface="Calibri"/>
              </a:rPr>
              <a:t> to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assessed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leadership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role,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collating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video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evidence.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will </a:t>
            </a:r>
            <a:r>
              <a:rPr sz="1100" dirty="0">
                <a:latin typeface="Calibri"/>
                <a:cs typeface="Calibri"/>
              </a:rPr>
              <a:t>complete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written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coursework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both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Component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Component</a:t>
            </a:r>
            <a:r>
              <a:rPr sz="1100" spc="-25" dirty="0">
                <a:latin typeface="Calibri"/>
                <a:cs typeface="Calibri"/>
              </a:rPr>
              <a:t> 2.</a:t>
            </a:r>
            <a:endParaRPr sz="1100">
              <a:latin typeface="Calibri"/>
              <a:cs typeface="Calibri"/>
            </a:endParaRPr>
          </a:p>
          <a:p>
            <a:pPr marL="95885" marR="96520">
              <a:lnSpc>
                <a:spcPct val="109700"/>
              </a:lnSpc>
              <a:spcBef>
                <a:spcPts val="810"/>
              </a:spcBef>
            </a:pPr>
            <a:r>
              <a:rPr sz="1100" dirty="0">
                <a:latin typeface="Calibri"/>
                <a:cs typeface="Calibri"/>
              </a:rPr>
              <a:t>Within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theory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classroom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based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teaching,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receive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0" dirty="0">
                <a:latin typeface="Calibri"/>
                <a:cs typeface="Calibri"/>
              </a:rPr>
              <a:t>3</a:t>
            </a:r>
            <a:r>
              <a:rPr sz="1100" dirty="0">
                <a:latin typeface="Calibri"/>
                <a:cs typeface="Calibri"/>
              </a:rPr>
              <a:t> practice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tasks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mock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prior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assessment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window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February.</a:t>
            </a:r>
            <a:r>
              <a:rPr sz="1100" spc="-10" dirty="0">
                <a:latin typeface="Calibri"/>
                <a:cs typeface="Calibri"/>
              </a:rPr>
              <a:t> These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allow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staff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feedback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similar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assessment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tasks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have</a:t>
            </a:r>
            <a:r>
              <a:rPr sz="1100" spc="50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complete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real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assessment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window.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respond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in </a:t>
            </a:r>
            <a:r>
              <a:rPr sz="1100" dirty="0">
                <a:latin typeface="Calibri"/>
                <a:cs typeface="Calibri"/>
              </a:rPr>
              <a:t>order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progress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improve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areas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weakness.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final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Mock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series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will </a:t>
            </a:r>
            <a:r>
              <a:rPr sz="1100" dirty="0">
                <a:latin typeface="Calibri"/>
                <a:cs typeface="Calibri"/>
              </a:rPr>
              <a:t>allow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interleaving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learned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topic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areas.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Independent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work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occur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order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maximise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content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learning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opportunities,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variety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apps,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class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homework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also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utilised.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Most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units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0" dirty="0">
                <a:latin typeface="Calibri"/>
                <a:cs typeface="Calibri"/>
              </a:rPr>
              <a:t> between </a:t>
            </a:r>
            <a:r>
              <a:rPr sz="1100" dirty="0">
                <a:latin typeface="Calibri"/>
                <a:cs typeface="Calibri"/>
              </a:rPr>
              <a:t>11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14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lessons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 revision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 </a:t>
            </a:r>
            <a:r>
              <a:rPr sz="1100" spc="-10" dirty="0">
                <a:latin typeface="Calibri"/>
                <a:cs typeface="Calibri"/>
              </a:rPr>
              <a:t>assessment/feedback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before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next </a:t>
            </a:r>
            <a:r>
              <a:rPr sz="1100" dirty="0">
                <a:latin typeface="Calibri"/>
                <a:cs typeface="Calibri"/>
              </a:rPr>
              <a:t>learning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aim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started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each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component.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05650" y="2181148"/>
            <a:ext cx="3345179" cy="3429000"/>
          </a:xfrm>
          <a:prstGeom prst="rect">
            <a:avLst/>
          </a:prstGeom>
          <a:ln w="9525">
            <a:solidFill>
              <a:srgbClr val="538235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300"/>
              </a:spcBef>
            </a:pPr>
            <a:r>
              <a:rPr sz="1100" b="1" dirty="0">
                <a:latin typeface="Calibri"/>
                <a:cs typeface="Calibri"/>
              </a:rPr>
              <a:t>Autumn</a:t>
            </a:r>
            <a:r>
              <a:rPr sz="1100" b="1" spc="-25" dirty="0">
                <a:latin typeface="Calibri"/>
                <a:cs typeface="Calibri"/>
              </a:rPr>
              <a:t> </a:t>
            </a:r>
            <a:r>
              <a:rPr sz="1100" b="1" spc="-20" dirty="0">
                <a:latin typeface="Calibri"/>
                <a:cs typeface="Calibri"/>
              </a:rPr>
              <a:t>Term</a:t>
            </a:r>
            <a:endParaRPr sz="1100">
              <a:latin typeface="Calibri"/>
              <a:cs typeface="Calibri"/>
            </a:endParaRPr>
          </a:p>
          <a:p>
            <a:pPr marL="90170" marR="95250">
              <a:lnSpc>
                <a:spcPct val="101800"/>
              </a:lnSpc>
            </a:pPr>
            <a:r>
              <a:rPr sz="1100" dirty="0">
                <a:latin typeface="Calibri"/>
                <a:cs typeface="Calibri"/>
              </a:rPr>
              <a:t>Sports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providers,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needs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participants,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barriers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to </a:t>
            </a:r>
            <a:r>
              <a:rPr sz="1100" dirty="0">
                <a:latin typeface="Calibri"/>
                <a:cs typeface="Calibri"/>
              </a:rPr>
              <a:t>participation,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officials,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technology,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planning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warm</a:t>
            </a:r>
            <a:r>
              <a:rPr sz="1100" spc="-25" dirty="0">
                <a:latin typeface="Calibri"/>
                <a:cs typeface="Calibri"/>
              </a:rPr>
              <a:t> up, </a:t>
            </a:r>
            <a:r>
              <a:rPr sz="1100" dirty="0">
                <a:latin typeface="Calibri"/>
                <a:cs typeface="Calibri"/>
              </a:rPr>
              <a:t>practical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=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warm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up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delivery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00">
              <a:latin typeface="Calibri"/>
              <a:cs typeface="Calibri"/>
            </a:endParaRPr>
          </a:p>
          <a:p>
            <a:pPr marL="90170">
              <a:lnSpc>
                <a:spcPct val="100000"/>
              </a:lnSpc>
            </a:pPr>
            <a:r>
              <a:rPr sz="1100" b="1" dirty="0">
                <a:latin typeface="Calibri"/>
                <a:cs typeface="Calibri"/>
              </a:rPr>
              <a:t>Spring</a:t>
            </a:r>
            <a:r>
              <a:rPr sz="1100" b="1" spc="-35" dirty="0">
                <a:latin typeface="Calibri"/>
                <a:cs typeface="Calibri"/>
              </a:rPr>
              <a:t> </a:t>
            </a:r>
            <a:r>
              <a:rPr sz="1100" b="1" spc="-20" dirty="0">
                <a:latin typeface="Calibri"/>
                <a:cs typeface="Calibri"/>
              </a:rPr>
              <a:t>Term</a:t>
            </a:r>
            <a:endParaRPr sz="1100">
              <a:latin typeface="Calibri"/>
              <a:cs typeface="Calibri"/>
            </a:endParaRPr>
          </a:p>
          <a:p>
            <a:pPr marL="90170">
              <a:lnSpc>
                <a:spcPct val="100000"/>
              </a:lnSpc>
              <a:spcBef>
                <a:spcPts val="25"/>
              </a:spcBef>
            </a:pPr>
            <a:r>
              <a:rPr sz="1100" dirty="0">
                <a:latin typeface="Calibri"/>
                <a:cs typeface="Calibri"/>
              </a:rPr>
              <a:t>Component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Mock</a:t>
            </a:r>
            <a:endParaRPr sz="1100">
              <a:latin typeface="Calibri"/>
              <a:cs typeface="Calibri"/>
            </a:endParaRPr>
          </a:p>
          <a:p>
            <a:pPr marL="90170" marR="547370">
              <a:lnSpc>
                <a:spcPts val="1340"/>
              </a:lnSpc>
              <a:spcBef>
                <a:spcPts val="40"/>
              </a:spcBef>
            </a:pPr>
            <a:r>
              <a:rPr sz="1100" dirty="0">
                <a:latin typeface="Calibri"/>
                <a:cs typeface="Calibri"/>
              </a:rPr>
              <a:t>Component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Assessment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window</a:t>
            </a:r>
            <a:r>
              <a:rPr sz="1100" spc="50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Components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Fitness,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Techniques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tactical </a:t>
            </a:r>
            <a:r>
              <a:rPr sz="1100" dirty="0">
                <a:latin typeface="Calibri"/>
                <a:cs typeface="Calibri"/>
              </a:rPr>
              <a:t>elements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sport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Calibri"/>
              <a:cs typeface="Calibri"/>
            </a:endParaRPr>
          </a:p>
          <a:p>
            <a:pPr marL="90170">
              <a:lnSpc>
                <a:spcPct val="100000"/>
              </a:lnSpc>
              <a:spcBef>
                <a:spcPts val="5"/>
              </a:spcBef>
            </a:pPr>
            <a:r>
              <a:rPr sz="1100" b="1" dirty="0">
                <a:latin typeface="Calibri"/>
                <a:cs typeface="Calibri"/>
              </a:rPr>
              <a:t>Summer</a:t>
            </a:r>
            <a:r>
              <a:rPr sz="1100" b="1" spc="-25" dirty="0">
                <a:latin typeface="Calibri"/>
                <a:cs typeface="Calibri"/>
              </a:rPr>
              <a:t> </a:t>
            </a:r>
            <a:r>
              <a:rPr sz="1100" b="1" spc="-20" dirty="0">
                <a:latin typeface="Calibri"/>
                <a:cs typeface="Calibri"/>
              </a:rPr>
              <a:t>term</a:t>
            </a:r>
            <a:endParaRPr sz="1100">
              <a:latin typeface="Calibri"/>
              <a:cs typeface="Calibri"/>
            </a:endParaRPr>
          </a:p>
          <a:p>
            <a:pPr marL="90170" marR="838200">
              <a:lnSpc>
                <a:spcPct val="101800"/>
              </a:lnSpc>
            </a:pPr>
            <a:r>
              <a:rPr sz="1100" dirty="0">
                <a:latin typeface="Calibri"/>
                <a:cs typeface="Calibri"/>
              </a:rPr>
              <a:t>Officials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sport,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rules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regulations </a:t>
            </a:r>
            <a:r>
              <a:rPr sz="1100" dirty="0">
                <a:latin typeface="Calibri"/>
                <a:cs typeface="Calibri"/>
              </a:rPr>
              <a:t>Practical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=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practices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drills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coaching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4190" y="5714784"/>
            <a:ext cx="9946005" cy="1661160"/>
          </a:xfrm>
          <a:prstGeom prst="rect">
            <a:avLst/>
          </a:prstGeom>
          <a:ln w="12700">
            <a:solidFill>
              <a:srgbClr val="538235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97155">
              <a:lnSpc>
                <a:spcPct val="100000"/>
              </a:lnSpc>
              <a:spcBef>
                <a:spcPts val="790"/>
              </a:spcBef>
            </a:pPr>
            <a:r>
              <a:rPr sz="1100" b="1" spc="-10" dirty="0">
                <a:latin typeface="Calibri"/>
                <a:cs typeface="Calibri"/>
              </a:rPr>
              <a:t>Impact:</a:t>
            </a:r>
            <a:endParaRPr sz="1100">
              <a:latin typeface="Calibri"/>
              <a:cs typeface="Calibri"/>
            </a:endParaRPr>
          </a:p>
          <a:p>
            <a:pPr marL="97155" marR="227329">
              <a:lnSpc>
                <a:spcPct val="109700"/>
              </a:lnSpc>
              <a:spcBef>
                <a:spcPts val="810"/>
              </a:spcBef>
            </a:pP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build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embed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physical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development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skills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learned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Year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9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practically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selection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activities.</a:t>
            </a:r>
            <a:r>
              <a:rPr sz="1100" spc="2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develop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detailed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knowledge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of </a:t>
            </a:r>
            <a:r>
              <a:rPr sz="1100" dirty="0">
                <a:latin typeface="Calibri"/>
                <a:cs typeface="Calibri"/>
              </a:rPr>
              <a:t>topic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multiple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sports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areas.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apply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elements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course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both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practically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theoretical.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application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sports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performers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key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to </a:t>
            </a:r>
            <a:r>
              <a:rPr sz="1100" dirty="0">
                <a:latin typeface="Calibri"/>
                <a:cs typeface="Calibri"/>
              </a:rPr>
              <a:t>successful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BTEC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progress.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need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maintain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organised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regime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class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homework.</a:t>
            </a:r>
            <a:r>
              <a:rPr sz="1100" spc="19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Previous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learning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using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knowledge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bank/folders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0" dirty="0">
                <a:latin typeface="Calibri"/>
                <a:cs typeface="Calibri"/>
              </a:rPr>
              <a:t> utilised </a:t>
            </a:r>
            <a:r>
              <a:rPr sz="1100" dirty="0">
                <a:latin typeface="Calibri"/>
                <a:cs typeface="Calibri"/>
              </a:rPr>
              <a:t>regularly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recap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prepare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PSA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examination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assessments.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Starter/Do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now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(you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do)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tasks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keep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topics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fresh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link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previous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learning.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530" y="177253"/>
            <a:ext cx="394970" cy="7199630"/>
          </a:xfrm>
          <a:prstGeom prst="rect">
            <a:avLst/>
          </a:prstGeom>
          <a:solidFill>
            <a:srgbClr val="A9D18E"/>
          </a:solidFill>
          <a:ln w="9525">
            <a:solidFill>
              <a:srgbClr val="538235"/>
            </a:solidFill>
          </a:ln>
        </p:spPr>
        <p:txBody>
          <a:bodyPr vert="vert270" wrap="square" lIns="0" tIns="355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80"/>
              </a:spcBef>
            </a:pPr>
            <a:r>
              <a:rPr sz="1800" dirty="0">
                <a:latin typeface="Calibri"/>
                <a:cs typeface="Calibri"/>
              </a:rPr>
              <a:t>YEAR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10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BTEC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SPORT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OVERVIEW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Technical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Award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91125" y="2181148"/>
            <a:ext cx="1724025" cy="3438525"/>
          </a:xfrm>
          <a:prstGeom prst="rect">
            <a:avLst/>
          </a:prstGeom>
          <a:ln w="6350">
            <a:solidFill>
              <a:srgbClr val="385622"/>
            </a:solidFill>
          </a:ln>
        </p:spPr>
        <p:txBody>
          <a:bodyPr vert="horz" wrap="square" lIns="0" tIns="24130" rIns="0" bIns="0" rtlCol="0">
            <a:spAutoFit/>
          </a:bodyPr>
          <a:lstStyle/>
          <a:p>
            <a:pPr marL="93980" marR="111125">
              <a:lnSpc>
                <a:spcPct val="110000"/>
              </a:lnSpc>
              <a:spcBef>
                <a:spcPts val="190"/>
              </a:spcBef>
            </a:pPr>
            <a:r>
              <a:rPr sz="1100" b="1" dirty="0">
                <a:latin typeface="Calibri"/>
                <a:cs typeface="Calibri"/>
              </a:rPr>
              <a:t>Key</a:t>
            </a:r>
            <a:r>
              <a:rPr sz="1100" b="1" spc="-5" dirty="0">
                <a:latin typeface="Calibri"/>
                <a:cs typeface="Calibri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Summative </a:t>
            </a:r>
            <a:r>
              <a:rPr sz="1100" b="1" dirty="0">
                <a:latin typeface="Calibri"/>
                <a:cs typeface="Calibri"/>
              </a:rPr>
              <a:t>Assessments:</a:t>
            </a:r>
            <a:r>
              <a:rPr sz="1100" b="1" spc="-4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Component </a:t>
            </a:r>
            <a:r>
              <a:rPr sz="1100" dirty="0">
                <a:latin typeface="Calibri"/>
                <a:cs typeface="Calibri"/>
              </a:rPr>
              <a:t>1: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 x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hour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LOA,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LOB </a:t>
            </a:r>
            <a:r>
              <a:rPr sz="1100" spc="-25" dirty="0">
                <a:latin typeface="Calibri"/>
                <a:cs typeface="Calibri"/>
              </a:rPr>
              <a:t>and </a:t>
            </a:r>
            <a:r>
              <a:rPr sz="1100" dirty="0">
                <a:latin typeface="Calibri"/>
                <a:cs typeface="Calibri"/>
              </a:rPr>
              <a:t>LOC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practice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assessments.</a:t>
            </a:r>
            <a:endParaRPr sz="1100">
              <a:latin typeface="Calibri"/>
              <a:cs typeface="Calibri"/>
            </a:endParaRPr>
          </a:p>
          <a:p>
            <a:pPr marL="93980" marR="292735">
              <a:lnSpc>
                <a:spcPct val="110000"/>
              </a:lnSpc>
              <a:spcBef>
                <a:spcPts val="795"/>
              </a:spcBef>
            </a:pPr>
            <a:r>
              <a:rPr sz="1100" dirty="0">
                <a:latin typeface="Calibri"/>
                <a:cs typeface="Calibri"/>
              </a:rPr>
              <a:t>Full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PSA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Mock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PSA </a:t>
            </a:r>
            <a:r>
              <a:rPr sz="1100" dirty="0">
                <a:latin typeface="Calibri"/>
                <a:cs typeface="Calibri"/>
              </a:rPr>
              <a:t>Exam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series</a:t>
            </a:r>
            <a:r>
              <a:rPr sz="1100" spc="-10" dirty="0">
                <a:latin typeface="Calibri"/>
                <a:cs typeface="Calibri"/>
              </a:rPr>
              <a:t> (February).</a:t>
            </a:r>
            <a:endParaRPr sz="1100">
              <a:latin typeface="Calibri"/>
              <a:cs typeface="Calibri"/>
            </a:endParaRPr>
          </a:p>
          <a:p>
            <a:pPr marL="93980" marR="89535">
              <a:lnSpc>
                <a:spcPct val="109700"/>
              </a:lnSpc>
              <a:spcBef>
                <a:spcPts val="795"/>
              </a:spcBef>
            </a:pPr>
            <a:r>
              <a:rPr sz="1100" dirty="0">
                <a:latin typeface="Calibri"/>
                <a:cs typeface="Calibri"/>
              </a:rPr>
              <a:t>Component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2: 4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x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 </a:t>
            </a:r>
            <a:r>
              <a:rPr sz="1100" spc="-20" dirty="0">
                <a:latin typeface="Calibri"/>
                <a:cs typeface="Calibri"/>
              </a:rPr>
              <a:t>hour </a:t>
            </a:r>
            <a:r>
              <a:rPr sz="1100" dirty="0">
                <a:latin typeface="Calibri"/>
                <a:cs typeface="Calibri"/>
              </a:rPr>
              <a:t>LOA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practice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task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FULL </a:t>
            </a:r>
            <a:r>
              <a:rPr sz="1100" dirty="0">
                <a:latin typeface="Calibri"/>
                <a:cs typeface="Calibri"/>
              </a:rPr>
              <a:t>PSA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Exam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series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task </a:t>
            </a:r>
            <a:r>
              <a:rPr sz="1100" spc="-50" dirty="0">
                <a:latin typeface="Calibri"/>
                <a:cs typeface="Calibri"/>
              </a:rPr>
              <a:t>4</a:t>
            </a:r>
            <a:r>
              <a:rPr sz="1100" spc="-10" dirty="0">
                <a:latin typeface="Calibri"/>
                <a:cs typeface="Calibri"/>
              </a:rPr>
              <a:t> (June)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9109" y="297815"/>
            <a:ext cx="10011410" cy="2094230"/>
          </a:xfrm>
          <a:prstGeom prst="rect">
            <a:avLst/>
          </a:prstGeom>
          <a:ln w="12700">
            <a:solidFill>
              <a:srgbClr val="538235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97790">
              <a:lnSpc>
                <a:spcPct val="100000"/>
              </a:lnSpc>
              <a:spcBef>
                <a:spcPts val="355"/>
              </a:spcBef>
            </a:pPr>
            <a:r>
              <a:rPr sz="1100" b="1" dirty="0">
                <a:latin typeface="Calibri"/>
                <a:cs typeface="Calibri"/>
              </a:rPr>
              <a:t>The</a:t>
            </a:r>
            <a:r>
              <a:rPr sz="1100" b="1" spc="-1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Big</a:t>
            </a:r>
            <a:r>
              <a:rPr sz="1100" b="1" spc="-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Picture</a:t>
            </a:r>
            <a:r>
              <a:rPr sz="1100" b="1" spc="-2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Y11 –</a:t>
            </a:r>
            <a:r>
              <a:rPr sz="1100" b="1" spc="-15" dirty="0">
                <a:latin typeface="Calibri"/>
                <a:cs typeface="Calibri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Intent:</a:t>
            </a:r>
            <a:endParaRPr sz="1100">
              <a:latin typeface="Calibri"/>
              <a:cs typeface="Calibri"/>
            </a:endParaRPr>
          </a:p>
          <a:p>
            <a:pPr marL="97790" marR="260985">
              <a:lnSpc>
                <a:spcPct val="110000"/>
              </a:lnSpc>
              <a:spcBef>
                <a:spcPts val="795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aim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BTEC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Technical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Sport 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year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11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continue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through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Pearson/Edexcel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specification.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gain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knowledge,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skills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understanding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the </a:t>
            </a:r>
            <a:r>
              <a:rPr sz="1100" dirty="0">
                <a:latin typeface="Calibri"/>
                <a:cs typeface="Calibri"/>
              </a:rPr>
              <a:t>content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fully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component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areas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3.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Practical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activities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including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opportunity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develop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new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practical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skills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Fitness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testing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training.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Component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3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externally </a:t>
            </a:r>
            <a:r>
              <a:rPr sz="1100" dirty="0">
                <a:latin typeface="Calibri"/>
                <a:cs typeface="Calibri"/>
              </a:rPr>
              <a:t>assessed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unit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 </a:t>
            </a:r>
            <a:r>
              <a:rPr sz="1100" spc="-10" dirty="0">
                <a:latin typeface="Calibri"/>
                <a:cs typeface="Calibri"/>
              </a:rPr>
              <a:t>course.</a:t>
            </a:r>
            <a:endParaRPr sz="1100">
              <a:latin typeface="Calibri"/>
              <a:cs typeface="Calibri"/>
            </a:endParaRPr>
          </a:p>
          <a:p>
            <a:pPr marL="97790" marR="95250">
              <a:lnSpc>
                <a:spcPct val="109500"/>
              </a:lnSpc>
              <a:spcBef>
                <a:spcPts val="800"/>
              </a:spcBef>
            </a:pP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study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content,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lesson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lesson,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either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isolated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topics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bigger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learning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journey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across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several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lessons.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develop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knowledge</a:t>
            </a:r>
            <a:r>
              <a:rPr sz="1100" spc="-25" dirty="0">
                <a:latin typeface="Calibri"/>
                <a:cs typeface="Calibri"/>
              </a:rPr>
              <a:t> of</a:t>
            </a:r>
            <a:r>
              <a:rPr sz="1100" spc="50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improving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fitness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levels,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testing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training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themselves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leading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others.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also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gain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knowledge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taking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improving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participants’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sporting </a:t>
            </a:r>
            <a:r>
              <a:rPr sz="1100" dirty="0">
                <a:latin typeface="Calibri"/>
                <a:cs typeface="Calibri"/>
              </a:rPr>
              <a:t>performance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including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implementing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detailed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training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principles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performers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leaders.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5300" y="2504884"/>
            <a:ext cx="5000625" cy="3048000"/>
          </a:xfrm>
          <a:prstGeom prst="rect">
            <a:avLst/>
          </a:prstGeom>
          <a:ln w="12700">
            <a:solidFill>
              <a:srgbClr val="538235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355"/>
              </a:spcBef>
            </a:pPr>
            <a:r>
              <a:rPr sz="1100" b="1" spc="-10" dirty="0">
                <a:latin typeface="Calibri"/>
                <a:cs typeface="Calibri"/>
              </a:rPr>
              <a:t>Implementation:</a:t>
            </a:r>
            <a:endParaRPr sz="1100">
              <a:latin typeface="Calibri"/>
              <a:cs typeface="Calibri"/>
            </a:endParaRPr>
          </a:p>
          <a:p>
            <a:pPr marL="96520" marR="483234" algn="just">
              <a:lnSpc>
                <a:spcPct val="110000"/>
              </a:lnSpc>
              <a:spcBef>
                <a:spcPts val="790"/>
              </a:spcBef>
            </a:pP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have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5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hours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fortnight.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these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dedicated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towards </a:t>
            </a:r>
            <a:r>
              <a:rPr sz="1100" dirty="0">
                <a:latin typeface="Calibri"/>
                <a:cs typeface="Calibri"/>
              </a:rPr>
              <a:t>practical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sports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development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leadership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coaching.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need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be </a:t>
            </a:r>
            <a:r>
              <a:rPr sz="1100" dirty="0">
                <a:latin typeface="Calibri"/>
                <a:cs typeface="Calibri"/>
              </a:rPr>
              <a:t>assessed</a:t>
            </a:r>
            <a:r>
              <a:rPr sz="1100" spc="-4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leadership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role,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collating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video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evidence.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complete </a:t>
            </a:r>
            <a:r>
              <a:rPr sz="1100" dirty="0">
                <a:latin typeface="Calibri"/>
                <a:cs typeface="Calibri"/>
              </a:rPr>
              <a:t>written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about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Component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3.</a:t>
            </a:r>
            <a:endParaRPr sz="1100">
              <a:latin typeface="Calibri"/>
              <a:cs typeface="Calibri"/>
            </a:endParaRPr>
          </a:p>
          <a:p>
            <a:pPr marL="96520" marR="145415">
              <a:lnSpc>
                <a:spcPct val="109800"/>
              </a:lnSpc>
              <a:spcBef>
                <a:spcPts val="795"/>
              </a:spcBef>
            </a:pPr>
            <a:r>
              <a:rPr sz="1100" dirty="0">
                <a:latin typeface="Calibri"/>
                <a:cs typeface="Calibri"/>
              </a:rPr>
              <a:t>Within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theory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classroom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based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teaching,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receive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4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practice </a:t>
            </a:r>
            <a:r>
              <a:rPr sz="1100" dirty="0">
                <a:latin typeface="Calibri"/>
                <a:cs typeface="Calibri"/>
              </a:rPr>
              <a:t>tasks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mock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assessments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prior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assessment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window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Summer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Y11.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practice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exams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allow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staff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feedback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similar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assessment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tasks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that </a:t>
            </a: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have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complete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assessment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window.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then </a:t>
            </a:r>
            <a:r>
              <a:rPr sz="1100" dirty="0">
                <a:latin typeface="Calibri"/>
                <a:cs typeface="Calibri"/>
              </a:rPr>
              <a:t>respond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order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progress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improve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weakness.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final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Mock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series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allow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interleaving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learned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topic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areas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A-</a:t>
            </a:r>
            <a:r>
              <a:rPr sz="1100" dirty="0">
                <a:latin typeface="Calibri"/>
                <a:cs typeface="Calibri"/>
              </a:rPr>
              <a:t>D.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Independent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group </a:t>
            </a:r>
            <a:r>
              <a:rPr sz="1100" dirty="0">
                <a:latin typeface="Calibri"/>
                <a:cs typeface="Calibri"/>
              </a:rPr>
              <a:t>work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occur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order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maximise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content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learning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opportunities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variety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of </a:t>
            </a:r>
            <a:r>
              <a:rPr sz="1100" dirty="0">
                <a:latin typeface="Calibri"/>
                <a:cs typeface="Calibri"/>
              </a:rPr>
              <a:t>apps,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class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homework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also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utilised.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Most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units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between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4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14 </a:t>
            </a:r>
            <a:r>
              <a:rPr sz="1100" dirty="0">
                <a:latin typeface="Calibri"/>
                <a:cs typeface="Calibri"/>
              </a:rPr>
              <a:t>lessons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revision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assessment/feedback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before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next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learning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aim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is </a:t>
            </a:r>
            <a:r>
              <a:rPr sz="1100" dirty="0">
                <a:latin typeface="Calibri"/>
                <a:cs typeface="Calibri"/>
              </a:rPr>
              <a:t>started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each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component.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10225" y="2504249"/>
            <a:ext cx="1228725" cy="3057525"/>
          </a:xfrm>
          <a:prstGeom prst="rect">
            <a:avLst/>
          </a:prstGeom>
          <a:ln w="9525">
            <a:solidFill>
              <a:srgbClr val="538235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90805" marR="162560">
              <a:lnSpc>
                <a:spcPct val="109800"/>
              </a:lnSpc>
              <a:spcBef>
                <a:spcPts val="170"/>
              </a:spcBef>
            </a:pPr>
            <a:r>
              <a:rPr sz="1100" b="1" dirty="0">
                <a:latin typeface="Calibri"/>
                <a:cs typeface="Calibri"/>
              </a:rPr>
              <a:t>Key</a:t>
            </a:r>
            <a:r>
              <a:rPr sz="1100" b="1" spc="-5" dirty="0">
                <a:latin typeface="Calibri"/>
                <a:cs typeface="Calibri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Summative Assessments: </a:t>
            </a:r>
            <a:r>
              <a:rPr sz="1100" dirty="0">
                <a:latin typeface="Calibri"/>
                <a:cs typeface="Calibri"/>
              </a:rPr>
              <a:t>Component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3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4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0" dirty="0">
                <a:latin typeface="Calibri"/>
                <a:cs typeface="Calibri"/>
              </a:rPr>
              <a:t>x</a:t>
            </a:r>
            <a:r>
              <a:rPr sz="1100" dirty="0">
                <a:latin typeface="Calibri"/>
                <a:cs typeface="Calibri"/>
              </a:rPr>
              <a:t> 1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hour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LOA,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LOB, </a:t>
            </a:r>
            <a:r>
              <a:rPr sz="1100" dirty="0">
                <a:latin typeface="Calibri"/>
                <a:cs typeface="Calibri"/>
              </a:rPr>
              <a:t>LOC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LOD </a:t>
            </a:r>
            <a:r>
              <a:rPr sz="1100" spc="-10" dirty="0">
                <a:latin typeface="Calibri"/>
                <a:cs typeface="Calibri"/>
              </a:rPr>
              <a:t>practice assessments.</a:t>
            </a:r>
            <a:endParaRPr sz="1100">
              <a:latin typeface="Calibri"/>
              <a:cs typeface="Calibri"/>
            </a:endParaRPr>
          </a:p>
          <a:p>
            <a:pPr marL="90805" marR="119380">
              <a:lnSpc>
                <a:spcPct val="110000"/>
              </a:lnSpc>
              <a:spcBef>
                <a:spcPts val="795"/>
              </a:spcBef>
            </a:pPr>
            <a:r>
              <a:rPr sz="1100" dirty="0">
                <a:latin typeface="Calibri"/>
                <a:cs typeface="Calibri"/>
              </a:rPr>
              <a:t>2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x Full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Mock </a:t>
            </a:r>
            <a:r>
              <a:rPr sz="1100" dirty="0">
                <a:latin typeface="Calibri"/>
                <a:cs typeface="Calibri"/>
              </a:rPr>
              <a:t>Exam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series</a:t>
            </a:r>
            <a:r>
              <a:rPr sz="1100" spc="-10" dirty="0">
                <a:latin typeface="Calibri"/>
                <a:cs typeface="Calibri"/>
              </a:rPr>
              <a:t> (April </a:t>
            </a:r>
            <a:r>
              <a:rPr sz="1100" spc="-20" dirty="0">
                <a:latin typeface="Calibri"/>
                <a:cs typeface="Calibri"/>
              </a:rPr>
              <a:t>TBC).</a:t>
            </a:r>
            <a:endParaRPr sz="1100">
              <a:latin typeface="Calibri"/>
              <a:cs typeface="Calibri"/>
            </a:endParaRPr>
          </a:p>
          <a:p>
            <a:pPr marL="90805" marR="227329">
              <a:lnSpc>
                <a:spcPct val="110000"/>
              </a:lnSpc>
              <a:spcBef>
                <a:spcPts val="790"/>
              </a:spcBef>
            </a:pPr>
            <a:r>
              <a:rPr sz="1100" dirty="0">
                <a:latin typeface="Calibri"/>
                <a:cs typeface="Calibri"/>
              </a:rPr>
              <a:t>Full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Exam</a:t>
            </a:r>
            <a:r>
              <a:rPr sz="1100" spc="-10" dirty="0">
                <a:latin typeface="Calibri"/>
                <a:cs typeface="Calibri"/>
              </a:rPr>
              <a:t> series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May/June (TBC)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29450" y="2504884"/>
            <a:ext cx="3477260" cy="3048000"/>
          </a:xfrm>
          <a:prstGeom prst="rect">
            <a:avLst/>
          </a:prstGeom>
          <a:ln w="9525">
            <a:solidFill>
              <a:srgbClr val="538235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305"/>
              </a:spcBef>
            </a:pPr>
            <a:r>
              <a:rPr sz="1100" b="1" dirty="0">
                <a:latin typeface="Calibri"/>
                <a:cs typeface="Calibri"/>
              </a:rPr>
              <a:t>Autumn</a:t>
            </a:r>
            <a:r>
              <a:rPr sz="1100" b="1" spc="-25" dirty="0">
                <a:latin typeface="Calibri"/>
                <a:cs typeface="Calibri"/>
              </a:rPr>
              <a:t> </a:t>
            </a:r>
            <a:r>
              <a:rPr sz="1100" b="1" spc="-20" dirty="0">
                <a:latin typeface="Calibri"/>
                <a:cs typeface="Calibri"/>
              </a:rPr>
              <a:t>Term</a:t>
            </a:r>
            <a:endParaRPr sz="1100">
              <a:latin typeface="Calibri"/>
              <a:cs typeface="Calibri"/>
            </a:endParaRPr>
          </a:p>
          <a:p>
            <a:pPr marL="90170" marR="384175">
              <a:lnSpc>
                <a:spcPct val="100899"/>
              </a:lnSpc>
              <a:spcBef>
                <a:spcPts val="15"/>
              </a:spcBef>
            </a:pPr>
            <a:r>
              <a:rPr sz="1100" dirty="0">
                <a:latin typeface="Calibri"/>
                <a:cs typeface="Calibri"/>
              </a:rPr>
              <a:t>Drills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improve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performance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(COMP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2),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Fitness </a:t>
            </a:r>
            <a:r>
              <a:rPr sz="1100" dirty="0">
                <a:latin typeface="Calibri"/>
                <a:cs typeface="Calibri"/>
              </a:rPr>
              <a:t>Testing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(COMP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3)</a:t>
            </a:r>
            <a:endParaRPr sz="1100">
              <a:latin typeface="Calibri"/>
              <a:cs typeface="Calibri"/>
            </a:endParaRPr>
          </a:p>
          <a:p>
            <a:pPr marL="90170" marR="229870">
              <a:lnSpc>
                <a:spcPct val="101800"/>
              </a:lnSpc>
            </a:pPr>
            <a:r>
              <a:rPr sz="1100" dirty="0">
                <a:latin typeface="Calibri"/>
                <a:cs typeface="Calibri"/>
              </a:rPr>
              <a:t>Practical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=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Drills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improve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performance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(COMP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2)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and </a:t>
            </a:r>
            <a:r>
              <a:rPr sz="1100" dirty="0">
                <a:latin typeface="Calibri"/>
                <a:cs typeface="Calibri"/>
              </a:rPr>
              <a:t>Fitness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testing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Calibri"/>
              <a:cs typeface="Calibri"/>
            </a:endParaRPr>
          </a:p>
          <a:p>
            <a:pPr marL="90170">
              <a:lnSpc>
                <a:spcPct val="100000"/>
              </a:lnSpc>
              <a:spcBef>
                <a:spcPts val="5"/>
              </a:spcBef>
            </a:pPr>
            <a:r>
              <a:rPr sz="1100" b="1" dirty="0">
                <a:latin typeface="Calibri"/>
                <a:cs typeface="Calibri"/>
              </a:rPr>
              <a:t>Spring</a:t>
            </a:r>
            <a:r>
              <a:rPr sz="1100" b="1" spc="-35" dirty="0">
                <a:latin typeface="Calibri"/>
                <a:cs typeface="Calibri"/>
              </a:rPr>
              <a:t> </a:t>
            </a:r>
            <a:r>
              <a:rPr sz="1100" b="1" spc="-20" dirty="0">
                <a:latin typeface="Calibri"/>
                <a:cs typeface="Calibri"/>
              </a:rPr>
              <a:t>Term</a:t>
            </a:r>
            <a:endParaRPr sz="1100">
              <a:latin typeface="Calibri"/>
              <a:cs typeface="Calibri"/>
            </a:endParaRPr>
          </a:p>
          <a:p>
            <a:pPr marL="90170" marR="438784">
              <a:lnSpc>
                <a:spcPct val="101800"/>
              </a:lnSpc>
            </a:pPr>
            <a:r>
              <a:rPr sz="1100" dirty="0">
                <a:latin typeface="Calibri"/>
                <a:cs typeface="Calibri"/>
              </a:rPr>
              <a:t>Components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Fitness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Testing,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Fitness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Training</a:t>
            </a:r>
            <a:r>
              <a:rPr sz="1100" spc="-25" dirty="0">
                <a:latin typeface="Calibri"/>
                <a:cs typeface="Calibri"/>
              </a:rPr>
              <a:t> and </a:t>
            </a:r>
            <a:r>
              <a:rPr sz="1100" spc="-10" dirty="0">
                <a:latin typeface="Calibri"/>
                <a:cs typeface="Calibri"/>
              </a:rPr>
              <a:t>Programming</a:t>
            </a:r>
            <a:endParaRPr sz="1100">
              <a:latin typeface="Calibri"/>
              <a:cs typeface="Calibri"/>
            </a:endParaRPr>
          </a:p>
          <a:p>
            <a:pPr marL="90170">
              <a:lnSpc>
                <a:spcPct val="100000"/>
              </a:lnSpc>
              <a:spcBef>
                <a:spcPts val="20"/>
              </a:spcBef>
            </a:pPr>
            <a:r>
              <a:rPr sz="1100" dirty="0">
                <a:latin typeface="Calibri"/>
                <a:cs typeface="Calibri"/>
              </a:rPr>
              <a:t>Practical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=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Fitness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Training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methods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00">
              <a:latin typeface="Calibri"/>
              <a:cs typeface="Calibri"/>
            </a:endParaRPr>
          </a:p>
          <a:p>
            <a:pPr marL="90170">
              <a:lnSpc>
                <a:spcPct val="100000"/>
              </a:lnSpc>
            </a:pPr>
            <a:r>
              <a:rPr sz="1100" b="1" dirty="0">
                <a:latin typeface="Calibri"/>
                <a:cs typeface="Calibri"/>
              </a:rPr>
              <a:t>Summer</a:t>
            </a:r>
            <a:r>
              <a:rPr sz="1100" b="1" spc="-25" dirty="0">
                <a:latin typeface="Calibri"/>
                <a:cs typeface="Calibri"/>
              </a:rPr>
              <a:t> </a:t>
            </a:r>
            <a:r>
              <a:rPr sz="1100" b="1" spc="-20" dirty="0">
                <a:latin typeface="Calibri"/>
                <a:cs typeface="Calibri"/>
              </a:rPr>
              <a:t>term</a:t>
            </a:r>
            <a:endParaRPr sz="1100">
              <a:latin typeface="Calibri"/>
              <a:cs typeface="Calibri"/>
            </a:endParaRPr>
          </a:p>
          <a:p>
            <a:pPr marL="90170">
              <a:lnSpc>
                <a:spcPct val="100000"/>
              </a:lnSpc>
              <a:spcBef>
                <a:spcPts val="15"/>
              </a:spcBef>
            </a:pPr>
            <a:r>
              <a:rPr sz="1100" dirty="0">
                <a:latin typeface="Calibri"/>
                <a:cs typeface="Calibri"/>
              </a:rPr>
              <a:t>Mock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series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Final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Assessment</a:t>
            </a:r>
            <a:r>
              <a:rPr sz="1100" spc="-10" dirty="0">
                <a:latin typeface="Calibri"/>
                <a:cs typeface="Calibri"/>
              </a:rPr>
              <a:t> window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5300" y="5705259"/>
            <a:ext cx="9982200" cy="1661160"/>
          </a:xfrm>
          <a:prstGeom prst="rect">
            <a:avLst/>
          </a:prstGeom>
          <a:ln w="12700">
            <a:solidFill>
              <a:srgbClr val="538235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97155">
              <a:lnSpc>
                <a:spcPct val="100000"/>
              </a:lnSpc>
              <a:spcBef>
                <a:spcPts val="795"/>
              </a:spcBef>
            </a:pPr>
            <a:r>
              <a:rPr sz="1100" b="1" spc="-10" dirty="0">
                <a:latin typeface="Calibri"/>
                <a:cs typeface="Calibri"/>
              </a:rPr>
              <a:t>Impact:</a:t>
            </a:r>
            <a:endParaRPr sz="1100">
              <a:latin typeface="Calibri"/>
              <a:cs typeface="Calibri"/>
            </a:endParaRPr>
          </a:p>
          <a:p>
            <a:pPr marL="97155" marR="263525">
              <a:lnSpc>
                <a:spcPct val="109700"/>
              </a:lnSpc>
              <a:spcBef>
                <a:spcPts val="805"/>
              </a:spcBef>
            </a:pP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build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embed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physical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development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skills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learned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Year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9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practically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selection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activities.</a:t>
            </a:r>
            <a:r>
              <a:rPr sz="1100" spc="2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develop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detailed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knowledge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of </a:t>
            </a:r>
            <a:r>
              <a:rPr sz="1100" dirty="0">
                <a:latin typeface="Calibri"/>
                <a:cs typeface="Calibri"/>
              </a:rPr>
              <a:t>topic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multiple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sports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areas.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apply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elements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course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both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practically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theoretical.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application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sports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performers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key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to </a:t>
            </a:r>
            <a:r>
              <a:rPr sz="1100" dirty="0">
                <a:latin typeface="Calibri"/>
                <a:cs typeface="Calibri"/>
              </a:rPr>
              <a:t>successful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BTEC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progress.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Students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need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maintain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organised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regime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class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homework.</a:t>
            </a:r>
            <a:r>
              <a:rPr sz="1100" spc="20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previous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learning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using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knowledge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bank/folders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0" dirty="0">
                <a:latin typeface="Calibri"/>
                <a:cs typeface="Calibri"/>
              </a:rPr>
              <a:t> utilised </a:t>
            </a:r>
            <a:r>
              <a:rPr sz="1100" dirty="0">
                <a:latin typeface="Calibri"/>
                <a:cs typeface="Calibri"/>
              </a:rPr>
              <a:t>regularly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recap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prepare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PSA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examination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assessments.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Starter/Do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now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(you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do)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tasks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keep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topics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fresh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link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previous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learning.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530" y="171665"/>
            <a:ext cx="394970" cy="7199630"/>
          </a:xfrm>
          <a:prstGeom prst="rect">
            <a:avLst/>
          </a:prstGeom>
          <a:solidFill>
            <a:srgbClr val="A9D18E"/>
          </a:solidFill>
          <a:ln w="9525">
            <a:solidFill>
              <a:srgbClr val="538235"/>
            </a:solidFill>
          </a:ln>
        </p:spPr>
        <p:txBody>
          <a:bodyPr vert="vert270" wrap="square" lIns="0" tIns="34290" rIns="0" bIns="0" rtlCol="0">
            <a:spAutoFit/>
          </a:bodyPr>
          <a:lstStyle/>
          <a:p>
            <a:pPr marL="51435" algn="ctr">
              <a:lnSpc>
                <a:spcPct val="100000"/>
              </a:lnSpc>
              <a:spcBef>
                <a:spcPts val="270"/>
              </a:spcBef>
            </a:pPr>
            <a:r>
              <a:rPr sz="1800" dirty="0">
                <a:latin typeface="Calibri"/>
                <a:cs typeface="Calibri"/>
              </a:rPr>
              <a:t>YEAR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11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BTEC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SPORT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OVERVIEW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Technical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Award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d0b43218-61d5-4b4b-89aa-212c9c550e17" xsi:nil="true"/>
    <lcf76f155ced4ddcb4097134ff3c332f xmlns="d0b43218-61d5-4b4b-89aa-212c9c550e17">
      <Terms xmlns="http://schemas.microsoft.com/office/infopath/2007/PartnerControls"/>
    </lcf76f155ced4ddcb4097134ff3c332f>
    <TaxCatchAll xmlns="24927d2b-cdce-4639-a9c0-8f8e9e7b360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589F2A6740C341B02D39EADEB0B737" ma:contentTypeVersion="12" ma:contentTypeDescription="Create a new document." ma:contentTypeScope="" ma:versionID="3f0a18dd2b33890a11aafc63b897d8b5">
  <xsd:schema xmlns:xsd="http://www.w3.org/2001/XMLSchema" xmlns:xs="http://www.w3.org/2001/XMLSchema" xmlns:p="http://schemas.microsoft.com/office/2006/metadata/properties" xmlns:ns2="d0b43218-61d5-4b4b-89aa-212c9c550e17" xmlns:ns3="24927d2b-cdce-4639-a9c0-8f8e9e7b3604" targetNamespace="http://schemas.microsoft.com/office/2006/metadata/properties" ma:root="true" ma:fieldsID="4a7bdec1c102d57acb42950c325e639e" ns2:_="" ns3:_="">
    <xsd:import namespace="d0b43218-61d5-4b4b-89aa-212c9c550e17"/>
    <xsd:import namespace="24927d2b-cdce-4639-a9c0-8f8e9e7b36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b43218-61d5-4b4b-89aa-212c9c550e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7b247c1b-e0bb-44ad-84aa-523fabb05a5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927d2b-cdce-4639-a9c0-8f8e9e7b3604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85c10b1-c314-42c2-93ea-8b00a72e85b5}" ma:internalName="TaxCatchAll" ma:showField="CatchAllData" ma:web="24927d2b-cdce-4639-a9c0-8f8e9e7b36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D7A56C-373A-4846-BB28-8A0D72D13BCD}">
  <ds:schemaRefs>
    <ds:schemaRef ds:uri="http://schemas.openxmlformats.org/package/2006/metadata/core-properties"/>
    <ds:schemaRef ds:uri="http://purl.org/dc/terms/"/>
    <ds:schemaRef ds:uri="7392fc9c-7553-47dc-803b-26b25a2de0f1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57df32e7-0eb3-411a-bdc1-4569ed01d64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98AC1F4-E309-47D7-987D-6F851284DE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C7A940-7BD3-4D51-8DDA-A7C0EA44A63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1125</Words>
  <Application>Microsoft Office PowerPoint</Application>
  <PresentationFormat>Custom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Calibri</vt:lpstr>
      <vt:lpstr>Times New Roman</vt:lpstr>
      <vt:lpstr>Office Theme</vt:lpstr>
      <vt:lpstr>PowerPoint Presentation</vt:lpstr>
      <vt:lpstr>PowerPoint Presentation</vt:lpstr>
    </vt:vector>
  </TitlesOfParts>
  <Company>Idsall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MMiddleton</dc:creator>
  <dc:description/>
  <cp:lastModifiedBy>SLowe</cp:lastModifiedBy>
  <cp:revision>1</cp:revision>
  <dcterms:created xsi:type="dcterms:W3CDTF">2023-11-15T12:18:12Z</dcterms:created>
  <dcterms:modified xsi:type="dcterms:W3CDTF">2024-03-11T13:28:55Z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0x010100E7589F2A6740C341B02D39EADEB0B737</vt:lpwstr>
  </property>
  <property fmtid="{D5CDD505-2E9C-101B-9397-08002B2CF9AE}" pid="3" name="Created">
    <vt:filetime>2023-01-13T00:00:00Z</vt:filetime>
  </property>
  <property fmtid="{D5CDD505-2E9C-101B-9397-08002B2CF9AE}" pid="4" name="Creator">
    <vt:lpwstr>Acrobat PDFMaker 22 for Word</vt:lpwstr>
  </property>
  <property fmtid="{D5CDD505-2E9C-101B-9397-08002B2CF9AE}" pid="5" name="LastSaved">
    <vt:filetime>2023-11-15T00:00:00Z</vt:filetime>
  </property>
  <property fmtid="{D5CDD505-2E9C-101B-9397-08002B2CF9AE}" pid="6" name="Producer">
    <vt:lpwstr>Adobe PDF Library 22.3.86</vt:lpwstr>
  </property>
  <property fmtid="{D5CDD505-2E9C-101B-9397-08002B2CF9AE}" pid="7" name="SourceModified">
    <vt:lpwstr>D:20230112155821</vt:lpwstr>
  </property>
  <property fmtid="{D5CDD505-2E9C-101B-9397-08002B2CF9AE}" pid="8" name="Order">
    <vt:r8>11000400</vt:r8>
  </property>
  <property fmtid="{D5CDD505-2E9C-101B-9397-08002B2CF9AE}" pid="9" name="ComplianceAssetId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MediaServiceImageTags">
    <vt:lpwstr/>
  </property>
  <property fmtid="{D5CDD505-2E9C-101B-9397-08002B2CF9AE}" pid="13" name="xd_Signature">
    <vt:bool>false</vt:bool>
  </property>
  <property fmtid="{D5CDD505-2E9C-101B-9397-08002B2CF9AE}" pid="14" name="xd_ProgID">
    <vt:lpwstr/>
  </property>
  <property fmtid="{D5CDD505-2E9C-101B-9397-08002B2CF9AE}" pid="15" name="_SourceUrl">
    <vt:lpwstr/>
  </property>
  <property fmtid="{D5CDD505-2E9C-101B-9397-08002B2CF9AE}" pid="16" name="_SharedFileIndex">
    <vt:lpwstr/>
  </property>
  <property fmtid="{D5CDD505-2E9C-101B-9397-08002B2CF9AE}" pid="17" name="TemplateUrl">
    <vt:lpwstr/>
  </property>
</Properties>
</file>