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83" r:id="rId3"/>
    <p:sldId id="276" r:id="rId4"/>
    <p:sldId id="277" r:id="rId5"/>
    <p:sldId id="278" r:id="rId6"/>
    <p:sldId id="259" r:id="rId7"/>
    <p:sldId id="261" r:id="rId8"/>
    <p:sldId id="262" r:id="rId9"/>
    <p:sldId id="260" r:id="rId10"/>
    <p:sldId id="279" r:id="rId11"/>
    <p:sldId id="267" r:id="rId12"/>
    <p:sldId id="269" r:id="rId13"/>
    <p:sldId id="280" r:id="rId14"/>
    <p:sldId id="271" r:id="rId15"/>
    <p:sldId id="275" r:id="rId16"/>
    <p:sldId id="270"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BC071-A2C3-4AEA-B207-8F0616F083C0}" type="datetimeFigureOut">
              <a:rPr lang="en-GB" smtClean="0"/>
              <a:t>07/11/2024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452A4-42F4-4A56-8074-7CDF837081E4}" type="slidenum">
              <a:rPr lang="en-GB" smtClean="0"/>
              <a:t>‹#›</a:t>
            </a:fld>
            <a:endParaRPr lang="en-GB"/>
          </a:p>
        </p:txBody>
      </p:sp>
    </p:spTree>
    <p:extLst>
      <p:ext uri="{BB962C8B-B14F-4D97-AF65-F5344CB8AC3E}">
        <p14:creationId xmlns:p14="http://schemas.microsoft.com/office/powerpoint/2010/main" val="3563022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 2341 – 150 = 2191/22 = 95.26</a:t>
            </a:r>
            <a:endParaRPr lang="en-GB" dirty="0"/>
          </a:p>
        </p:txBody>
      </p:sp>
      <p:sp>
        <p:nvSpPr>
          <p:cNvPr id="4" name="Slide Number Placeholder 3"/>
          <p:cNvSpPr>
            <a:spLocks noGrp="1"/>
          </p:cNvSpPr>
          <p:nvPr>
            <p:ph type="sldNum" sz="quarter" idx="5"/>
          </p:nvPr>
        </p:nvSpPr>
        <p:spPr/>
        <p:txBody>
          <a:bodyPr/>
          <a:lstStyle/>
          <a:p>
            <a:fld id="{D2F452A4-42F4-4A56-8074-7CDF837081E4}" type="slidenum">
              <a:rPr lang="en-GB" smtClean="0"/>
              <a:t>13</a:t>
            </a:fld>
            <a:endParaRPr lang="en-GB"/>
          </a:p>
        </p:txBody>
      </p:sp>
    </p:spTree>
    <p:extLst>
      <p:ext uri="{BB962C8B-B14F-4D97-AF65-F5344CB8AC3E}">
        <p14:creationId xmlns:p14="http://schemas.microsoft.com/office/powerpoint/2010/main" val="50196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3D3E-4237-4DB8-7B9A-B5DDD8024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43A2E8A-2253-7DBE-FDCA-B5822DFFF1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5121890-CE5C-34EE-375D-A4990F7C8539}"/>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5" name="Footer Placeholder 4">
            <a:extLst>
              <a:ext uri="{FF2B5EF4-FFF2-40B4-BE49-F238E27FC236}">
                <a16:creationId xmlns:a16="http://schemas.microsoft.com/office/drawing/2014/main" id="{D4DDA5CB-D164-EBF3-7EB9-26DCB91CDD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3B26E-3212-7830-900A-3B4DCED4744E}"/>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296404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30B6-B2F2-88BA-2EAA-4648428E2C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56F2FD-2FFD-0D71-A3B2-8D95DBB463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2F7095-8DC7-27BC-CC51-3B889DD61463}"/>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5" name="Footer Placeholder 4">
            <a:extLst>
              <a:ext uri="{FF2B5EF4-FFF2-40B4-BE49-F238E27FC236}">
                <a16:creationId xmlns:a16="http://schemas.microsoft.com/office/drawing/2014/main" id="{79064A7B-1BE5-88C1-CED8-D718C7883F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2A07EB-6F8B-D503-C2F8-E3F1D85802A6}"/>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36827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9F1E1-02EC-12AE-3462-57FA0DF9EF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64EB99-87D0-8E3A-7D33-DF60F29C86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BB08A6-A6D7-73BE-D050-ABF77D892F0B}"/>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5" name="Footer Placeholder 4">
            <a:extLst>
              <a:ext uri="{FF2B5EF4-FFF2-40B4-BE49-F238E27FC236}">
                <a16:creationId xmlns:a16="http://schemas.microsoft.com/office/drawing/2014/main" id="{6CF32DFC-F4A3-ECF2-F8AA-844C9DCE9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92CD41-0263-E090-7BAC-3B91A46BC845}"/>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202614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93FB-D8A5-B87C-605C-BB30A590ED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4A2942-BD62-4527-004C-8DEFF377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CC82D-320A-72C0-D29E-582CC5DD297D}"/>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5" name="Footer Placeholder 4">
            <a:extLst>
              <a:ext uri="{FF2B5EF4-FFF2-40B4-BE49-F238E27FC236}">
                <a16:creationId xmlns:a16="http://schemas.microsoft.com/office/drawing/2014/main" id="{248304F3-8B54-F63E-3C92-9201643757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F2190-364E-222C-079E-C2C9D0C11660}"/>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16509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1292-F6AF-FAD4-23A7-2F5E48CF90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4B015F-01CA-9E8F-4A3C-FA2F561B2E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FC4C9-BC6F-F746-7792-5DDAA5D1AA46}"/>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5" name="Footer Placeholder 4">
            <a:extLst>
              <a:ext uri="{FF2B5EF4-FFF2-40B4-BE49-F238E27FC236}">
                <a16:creationId xmlns:a16="http://schemas.microsoft.com/office/drawing/2014/main" id="{43905025-21DE-6D21-21D2-4B9F74D09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F9AB1D-285C-4D6F-CF47-0C58FBF64D7D}"/>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332379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7670-5602-2CB7-A4D3-8138A3BE25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10537E-6DB2-E88A-0695-2E156BE896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FF5FD5-6FAD-5E61-333E-FCC3BF747F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BF4F3C-02BC-E204-BE17-D7E2E7EF81C0}"/>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6" name="Footer Placeholder 5">
            <a:extLst>
              <a:ext uri="{FF2B5EF4-FFF2-40B4-BE49-F238E27FC236}">
                <a16:creationId xmlns:a16="http://schemas.microsoft.com/office/drawing/2014/main" id="{273E047B-B14F-50DF-A107-46CA620845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75CAFC-6F99-5E3A-8267-658191044D39}"/>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415380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FD4F1-9506-C333-96D3-6099B3866A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5CB5C5-59F6-D025-ED7F-D6B6A61EF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1E90A-95B6-2821-99C6-99ABC4091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8C7358-1FBB-A7F2-BAFE-186735BCB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88193-38E8-0516-EC38-C51465373B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FBE7633-8AE5-2D90-6006-8058076CD7FA}"/>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8" name="Footer Placeholder 7">
            <a:extLst>
              <a:ext uri="{FF2B5EF4-FFF2-40B4-BE49-F238E27FC236}">
                <a16:creationId xmlns:a16="http://schemas.microsoft.com/office/drawing/2014/main" id="{D7766B01-019A-7912-FA5B-624E510A48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7E8DBE3-BD78-58F2-82C1-26D5C0185D96}"/>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1421090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8135-FA95-77F5-2C7A-637DE1D609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2721B1-A566-46DF-7CF9-E4D04AD0F0FD}"/>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4" name="Footer Placeholder 3">
            <a:extLst>
              <a:ext uri="{FF2B5EF4-FFF2-40B4-BE49-F238E27FC236}">
                <a16:creationId xmlns:a16="http://schemas.microsoft.com/office/drawing/2014/main" id="{0B14BE6D-65EC-5212-A1F2-0165F09E942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D3F5D6F-6E80-845B-F647-B178681E0570}"/>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92842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422DA-0B09-275D-DC83-F448EB10A6EB}"/>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3" name="Footer Placeholder 2">
            <a:extLst>
              <a:ext uri="{FF2B5EF4-FFF2-40B4-BE49-F238E27FC236}">
                <a16:creationId xmlns:a16="http://schemas.microsoft.com/office/drawing/2014/main" id="{E9E3E28E-E63C-1788-0F50-AAC70B5CAD6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BC047E-AE57-BB45-517F-9CE3C3E665AC}"/>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273310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B842-5363-1D2F-999A-BC720CBEB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7EE2D6-AE0E-5E07-241E-515F987DB1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33B097-4DA4-1511-853F-B69046B9A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6DB74D-3C7B-3C4C-89A9-A6EE0D3F8BB2}"/>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6" name="Footer Placeholder 5">
            <a:extLst>
              <a:ext uri="{FF2B5EF4-FFF2-40B4-BE49-F238E27FC236}">
                <a16:creationId xmlns:a16="http://schemas.microsoft.com/office/drawing/2014/main" id="{72116A77-47EB-C038-72D0-AF7D945AEA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370F9C-B192-8D53-EA19-95217007961B}"/>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382653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881A-D3A3-8F3C-71AB-4B546CD2C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C05E48-51CA-FB1C-A7C5-CF9C371578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5E8E39-36E5-E07F-F500-1B8B3E9BA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F4A62-1A76-4941-376B-44B9709F77ED}"/>
              </a:ext>
            </a:extLst>
          </p:cNvPr>
          <p:cNvSpPr>
            <a:spLocks noGrp="1"/>
          </p:cNvSpPr>
          <p:nvPr>
            <p:ph type="dt" sz="half" idx="10"/>
          </p:nvPr>
        </p:nvSpPr>
        <p:spPr/>
        <p:txBody>
          <a:bodyPr/>
          <a:lstStyle/>
          <a:p>
            <a:fld id="{2E404C2A-C1CD-4641-BEC6-BD79E9FF18C4}" type="datetimeFigureOut">
              <a:rPr lang="en-GB" smtClean="0"/>
              <a:t>07/11/2024</a:t>
            </a:fld>
            <a:endParaRPr lang="en-GB"/>
          </a:p>
        </p:txBody>
      </p:sp>
      <p:sp>
        <p:nvSpPr>
          <p:cNvPr id="6" name="Footer Placeholder 5">
            <a:extLst>
              <a:ext uri="{FF2B5EF4-FFF2-40B4-BE49-F238E27FC236}">
                <a16:creationId xmlns:a16="http://schemas.microsoft.com/office/drawing/2014/main" id="{1AEA95FF-A1D6-3427-F37D-EC080D8ED5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9CF494-3395-44AE-61DB-348AD07578FA}"/>
              </a:ext>
            </a:extLst>
          </p:cNvPr>
          <p:cNvSpPr>
            <a:spLocks noGrp="1"/>
          </p:cNvSpPr>
          <p:nvPr>
            <p:ph type="sldNum" sz="quarter" idx="12"/>
          </p:nvPr>
        </p:nvSpPr>
        <p:spPr/>
        <p:txBody>
          <a:bodyPr/>
          <a:lstStyle/>
          <a:p>
            <a:fld id="{AB5CFB9E-6520-4AB1-B2BA-AA419B983352}" type="slidenum">
              <a:rPr lang="en-GB" smtClean="0"/>
              <a:t>‹#›</a:t>
            </a:fld>
            <a:endParaRPr lang="en-GB"/>
          </a:p>
        </p:txBody>
      </p:sp>
    </p:spTree>
    <p:extLst>
      <p:ext uri="{BB962C8B-B14F-4D97-AF65-F5344CB8AC3E}">
        <p14:creationId xmlns:p14="http://schemas.microsoft.com/office/powerpoint/2010/main" val="123050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164B8-7A81-15DD-69E1-8D59EDCC2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4E20CD-C512-EB7E-583F-6E08AD1D6A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CE241-A054-632D-6E00-870DE3441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404C2A-C1CD-4641-BEC6-BD79E9FF18C4}" type="datetimeFigureOut">
              <a:rPr lang="en-GB" smtClean="0"/>
              <a:t>07/11/2024</a:t>
            </a:fld>
            <a:endParaRPr lang="en-GB"/>
          </a:p>
        </p:txBody>
      </p:sp>
      <p:sp>
        <p:nvSpPr>
          <p:cNvPr id="5" name="Footer Placeholder 4">
            <a:extLst>
              <a:ext uri="{FF2B5EF4-FFF2-40B4-BE49-F238E27FC236}">
                <a16:creationId xmlns:a16="http://schemas.microsoft.com/office/drawing/2014/main" id="{8EFCC370-6F36-2A3F-A80A-07BBB5328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FD18506-4134-64B3-34AA-562D1A971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5CFB9E-6520-4AB1-B2BA-AA419B983352}" type="slidenum">
              <a:rPr lang="en-GB" smtClean="0"/>
              <a:t>‹#›</a:t>
            </a:fld>
            <a:endParaRPr lang="en-GB"/>
          </a:p>
        </p:txBody>
      </p:sp>
    </p:spTree>
    <p:extLst>
      <p:ext uri="{BB962C8B-B14F-4D97-AF65-F5344CB8AC3E}">
        <p14:creationId xmlns:p14="http://schemas.microsoft.com/office/powerpoint/2010/main" val="3449747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shaun.greenfield@gro.mmat.co.uk"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mailto:violet.green@ids.mmat.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nd Canyon in Arizona, USA | Franks Travelbox">
            <a:extLst>
              <a:ext uri="{FF2B5EF4-FFF2-40B4-BE49-F238E27FC236}">
                <a16:creationId xmlns:a16="http://schemas.microsoft.com/office/drawing/2014/main" id="{D66CD048-970D-C456-B755-B707B3BF7AA1}"/>
              </a:ext>
            </a:extLst>
          </p:cNvPr>
          <p:cNvPicPr>
            <a:picLocks noChangeAspect="1"/>
          </p:cNvPicPr>
          <p:nvPr/>
        </p:nvPicPr>
        <p:blipFill>
          <a:blip r:embed="rId2"/>
          <a:srcRect/>
          <a:stretch>
            <a:fillRect/>
          </a:stretch>
        </p:blipFill>
        <p:spPr>
          <a:xfrm>
            <a:off x="0" y="0"/>
            <a:ext cx="12191996" cy="6858000"/>
          </a:xfrm>
          <a:prstGeom prst="rect">
            <a:avLst/>
          </a:prstGeom>
          <a:solidFill>
            <a:srgbClr val="FFFFFF">
              <a:alpha val="77000"/>
            </a:srgbClr>
          </a:solidFill>
          <a:ln cap="flat">
            <a:noFill/>
          </a:ln>
        </p:spPr>
      </p:pic>
      <p:sp>
        <p:nvSpPr>
          <p:cNvPr id="3" name="Title 1">
            <a:extLst>
              <a:ext uri="{FF2B5EF4-FFF2-40B4-BE49-F238E27FC236}">
                <a16:creationId xmlns:a16="http://schemas.microsoft.com/office/drawing/2014/main" id="{A27F1EFA-B628-8DF9-0764-285D8EAB14B3}"/>
              </a:ext>
            </a:extLst>
          </p:cNvPr>
          <p:cNvSpPr txBox="1">
            <a:spLocks noGrp="1"/>
          </p:cNvSpPr>
          <p:nvPr>
            <p:ph type="ctrTitle"/>
          </p:nvPr>
        </p:nvSpPr>
        <p:spPr>
          <a:xfrm>
            <a:off x="1523993" y="1584326"/>
            <a:ext cx="9144000" cy="2387598"/>
          </a:xfrm>
        </p:spPr>
        <p:txBody>
          <a:bodyPr/>
          <a:lstStyle/>
          <a:p>
            <a:pPr lvl="0"/>
            <a:r>
              <a:rPr lang="en-GB" sz="6600">
                <a:solidFill>
                  <a:srgbClr val="FFFFFF"/>
                </a:solidFill>
                <a:latin typeface="Arial" pitchFamily="34"/>
                <a:cs typeface="Arial" pitchFamily="34"/>
              </a:rPr>
              <a:t>Las Vegas Field Trip 2026</a:t>
            </a:r>
          </a:p>
        </p:txBody>
      </p:sp>
      <p:sp>
        <p:nvSpPr>
          <p:cNvPr id="4" name="Subtitle 2">
            <a:extLst>
              <a:ext uri="{FF2B5EF4-FFF2-40B4-BE49-F238E27FC236}">
                <a16:creationId xmlns:a16="http://schemas.microsoft.com/office/drawing/2014/main" id="{D9F8F3E9-D4A3-6B84-9C0D-83782A821874}"/>
              </a:ext>
            </a:extLst>
          </p:cNvPr>
          <p:cNvSpPr txBox="1">
            <a:spLocks noGrp="1"/>
          </p:cNvSpPr>
          <p:nvPr>
            <p:ph type="subTitle" idx="1"/>
          </p:nvPr>
        </p:nvSpPr>
        <p:spPr>
          <a:xfrm>
            <a:off x="838193" y="4445794"/>
            <a:ext cx="10515600" cy="1655758"/>
          </a:xfrm>
        </p:spPr>
        <p:txBody>
          <a:bodyPr/>
          <a:lstStyle/>
          <a:p>
            <a:pPr lvl="0"/>
            <a:r>
              <a:rPr lang="en-GB" sz="2800">
                <a:solidFill>
                  <a:srgbClr val="FFFFFF"/>
                </a:solidFill>
                <a:latin typeface="Arial" pitchFamily="34"/>
                <a:cs typeface="Arial" pitchFamily="34"/>
              </a:rPr>
              <a:t>Welcome to the Las Vegas Field Trip Launch Event and Information Evening</a:t>
            </a:r>
          </a:p>
        </p:txBody>
      </p:sp>
      <p:pic>
        <p:nvPicPr>
          <p:cNvPr id="5" name="Picture 4" descr="A black text with black letters&#10;&#10;Description automatically generated">
            <a:extLst>
              <a:ext uri="{FF2B5EF4-FFF2-40B4-BE49-F238E27FC236}">
                <a16:creationId xmlns:a16="http://schemas.microsoft.com/office/drawing/2014/main" id="{79A7B258-1DD9-0B26-CA4F-E7B2E7248B95}"/>
              </a:ext>
            </a:extLst>
          </p:cNvPr>
          <p:cNvPicPr>
            <a:picLocks noChangeAspect="1"/>
          </p:cNvPicPr>
          <p:nvPr/>
        </p:nvPicPr>
        <p:blipFill>
          <a:blip r:embed="rId3"/>
          <a:stretch>
            <a:fillRect/>
          </a:stretch>
        </p:blipFill>
        <p:spPr>
          <a:xfrm>
            <a:off x="8026390" y="0"/>
            <a:ext cx="4165606" cy="822325"/>
          </a:xfrm>
          <a:prstGeom prst="rect">
            <a:avLst/>
          </a:prstGeom>
          <a:noFill/>
          <a:ln cap="flat">
            <a:noFill/>
          </a:ln>
        </p:spPr>
      </p:pic>
      <p:pic>
        <p:nvPicPr>
          <p:cNvPr id="6" name="Picture 5">
            <a:extLst>
              <a:ext uri="{FF2B5EF4-FFF2-40B4-BE49-F238E27FC236}">
                <a16:creationId xmlns:a16="http://schemas.microsoft.com/office/drawing/2014/main" id="{4EE67EA9-E8A8-9748-04D6-0384683F32CC}"/>
              </a:ext>
            </a:extLst>
          </p:cNvPr>
          <p:cNvPicPr>
            <a:picLocks noChangeAspect="1"/>
          </p:cNvPicPr>
          <p:nvPr/>
        </p:nvPicPr>
        <p:blipFill>
          <a:blip r:embed="rId4"/>
          <a:stretch>
            <a:fillRect/>
          </a:stretch>
        </p:blipFill>
        <p:spPr>
          <a:xfrm>
            <a:off x="-10" y="0"/>
            <a:ext cx="3635839" cy="13777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2FFB-03B1-AB4C-BD87-97D52FC7A42B}"/>
              </a:ext>
            </a:extLst>
          </p:cNvPr>
          <p:cNvSpPr>
            <a:spLocks noGrp="1"/>
          </p:cNvSpPr>
          <p:nvPr>
            <p:ph type="title"/>
          </p:nvPr>
        </p:nvSpPr>
        <p:spPr>
          <a:xfrm>
            <a:off x="391886" y="16783"/>
            <a:ext cx="10515600" cy="1325563"/>
          </a:xfrm>
        </p:spPr>
        <p:txBody>
          <a:bodyPr/>
          <a:lstStyle/>
          <a:p>
            <a:r>
              <a:rPr lang="en-US" dirty="0"/>
              <a:t>Visas and Passports</a:t>
            </a:r>
            <a:endParaRPr lang="en-GB" dirty="0"/>
          </a:p>
        </p:txBody>
      </p:sp>
      <p:sp>
        <p:nvSpPr>
          <p:cNvPr id="3" name="Content Placeholder 2">
            <a:extLst>
              <a:ext uri="{FF2B5EF4-FFF2-40B4-BE49-F238E27FC236}">
                <a16:creationId xmlns:a16="http://schemas.microsoft.com/office/drawing/2014/main" id="{B6180682-147A-205E-142D-93F11714DFA0}"/>
              </a:ext>
            </a:extLst>
          </p:cNvPr>
          <p:cNvSpPr>
            <a:spLocks noGrp="1"/>
          </p:cNvSpPr>
          <p:nvPr>
            <p:ph idx="1"/>
          </p:nvPr>
        </p:nvSpPr>
        <p:spPr>
          <a:xfrm>
            <a:off x="76200" y="1161595"/>
            <a:ext cx="6683829" cy="5581651"/>
          </a:xfrm>
        </p:spPr>
        <p:txBody>
          <a:bodyPr>
            <a:noAutofit/>
          </a:bodyPr>
          <a:lstStyle/>
          <a:p>
            <a:pPr marL="0" indent="0">
              <a:buNone/>
            </a:pPr>
            <a:r>
              <a:rPr lang="en-US" sz="2200" dirty="0"/>
              <a:t>You must have a valid passport, with a minimum of 6 months remaining at time of return to the UK. </a:t>
            </a:r>
          </a:p>
          <a:p>
            <a:pPr marL="0" indent="0">
              <a:buNone/>
            </a:pPr>
            <a:endParaRPr lang="en-US" sz="1000" dirty="0"/>
          </a:p>
          <a:p>
            <a:pPr marL="0" indent="0">
              <a:buNone/>
            </a:pPr>
            <a:r>
              <a:rPr lang="en-US" sz="2200" dirty="0"/>
              <a:t>Everyone travelling to the USA must also have an ESTA (Electronic System for Travel </a:t>
            </a:r>
            <a:r>
              <a:rPr lang="en-US" sz="2200" dirty="0" err="1"/>
              <a:t>Authorisation</a:t>
            </a:r>
            <a:r>
              <a:rPr lang="en-US" sz="2200" dirty="0"/>
              <a:t>) visa. These cost </a:t>
            </a:r>
            <a:r>
              <a:rPr lang="en-US" sz="2200" b="1" dirty="0"/>
              <a:t>£16 ($21) </a:t>
            </a:r>
            <a:r>
              <a:rPr lang="en-US" sz="2200" dirty="0"/>
              <a:t>– this cost is not included in the overall trip price, and the visa will need to be applied for by parents/carers – this needs to be done at least 72 hours before travel. </a:t>
            </a:r>
          </a:p>
          <a:p>
            <a:pPr marL="0" indent="0">
              <a:buNone/>
            </a:pPr>
            <a:endParaRPr lang="en-US" sz="1000" dirty="0"/>
          </a:p>
          <a:p>
            <a:pPr marL="0" indent="0">
              <a:buNone/>
            </a:pPr>
            <a:r>
              <a:rPr lang="en-GB" sz="2200" b="1" dirty="0"/>
              <a:t>Do not apply until directed by school – we will provide instructions on when to apply in case there are future changes over the application procedure. </a:t>
            </a:r>
          </a:p>
          <a:p>
            <a:pPr marL="0" indent="0">
              <a:buNone/>
            </a:pPr>
            <a:endParaRPr lang="en-GB" sz="1000" b="1" dirty="0"/>
          </a:p>
          <a:p>
            <a:pPr marL="0" indent="0">
              <a:buNone/>
            </a:pPr>
            <a:r>
              <a:rPr lang="en-GB" sz="2200" i="1" dirty="0"/>
              <a:t>More information can be found on the Foreign and Commonwealth Office website. </a:t>
            </a:r>
          </a:p>
        </p:txBody>
      </p:sp>
      <p:sp>
        <p:nvSpPr>
          <p:cNvPr id="5" name="Rectangle 1">
            <a:extLst>
              <a:ext uri="{FF2B5EF4-FFF2-40B4-BE49-F238E27FC236}">
                <a16:creationId xmlns:a16="http://schemas.microsoft.com/office/drawing/2014/main" id="{14B50538-72B0-C107-6925-C052F76A6B02}"/>
              </a:ext>
            </a:extLst>
          </p:cNvPr>
          <p:cNvSpPr>
            <a:spLocks noChangeArrowheads="1"/>
          </p:cNvSpPr>
          <p:nvPr/>
        </p:nvSpPr>
        <p:spPr bwMode="auto">
          <a:xfrm>
            <a:off x="7021286" y="45959"/>
            <a:ext cx="5170714" cy="6795258"/>
          </a:xfrm>
          <a:prstGeom prst="rect">
            <a:avLst/>
          </a:prstGeom>
          <a:solidFill>
            <a:schemeClr val="bg2"/>
          </a:solidFill>
          <a:ln>
            <a:noFill/>
          </a:ln>
          <a:effectLst/>
        </p:spPr>
        <p:txBody>
          <a:bodyPr vert="horz" wrap="square" lIns="126960" tIns="126960" rIns="9144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sng" strike="noStrike" cap="none" normalizeH="0" baseline="0" dirty="0">
                <a:ln>
                  <a:noFill/>
                </a:ln>
                <a:solidFill>
                  <a:srgbClr val="0B0C0C"/>
                </a:solidFill>
                <a:effectLst/>
                <a:cs typeface="Arial" panose="020B0604020202020204" pitchFamily="34" charset="0"/>
              </a:rPr>
              <a:t>Conditions to the ESTA visa: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B0C0C"/>
                </a:solidFill>
                <a:effectLst/>
                <a:cs typeface="Arial" panose="020B0604020202020204" pitchFamily="34" charset="0"/>
              </a:rPr>
              <a:t>You cannot normally apply for an ESTA visa waiver if you were in the following countries on or after March 2011: </a:t>
            </a:r>
            <a:endParaRPr kumimoji="0" lang="en-US" altLang="en-US" sz="22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Iran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Iraq</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Libya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North Korea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Somalia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Sudan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Syria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b="0" i="0" u="none" strike="noStrike" cap="none" normalizeH="0" baseline="0" dirty="0">
                <a:ln>
                  <a:noFill/>
                </a:ln>
                <a:solidFill>
                  <a:srgbClr val="0B0C0C"/>
                </a:solidFill>
                <a:effectLst/>
                <a:cs typeface="Arial" panose="020B0604020202020204" pitchFamily="34" charset="0"/>
              </a:rPr>
              <a:t>Yemen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800" b="0" i="0" u="none" strike="noStrike" cap="none" normalizeH="0" baseline="0" dirty="0">
              <a:ln>
                <a:noFill/>
              </a:ln>
              <a:solidFill>
                <a:srgbClr val="0B0C0C"/>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B0C0C"/>
                </a:solidFill>
                <a:effectLst/>
                <a:cs typeface="Arial" panose="020B0604020202020204" pitchFamily="34" charset="0"/>
              </a:rPr>
              <a:t>You cannot apply for an ESTA visa waiver if you travelled to or were in Cuba on or after 12 January 2021.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B0C0C"/>
                </a:solidFill>
                <a:effectLst/>
                <a:cs typeface="Arial" panose="020B0604020202020204" pitchFamily="34" charset="0"/>
              </a:rPr>
              <a:t>If you are not eligible for an ESTA, you must instead apply for a US visa.</a:t>
            </a:r>
            <a:endParaRPr kumimoji="0" lang="en-US" altLang="en-US" sz="22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36943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5FA2-BD63-4FB2-0E41-766BBCEF5537}"/>
              </a:ext>
            </a:extLst>
          </p:cNvPr>
          <p:cNvSpPr txBox="1">
            <a:spLocks noGrp="1"/>
          </p:cNvSpPr>
          <p:nvPr>
            <p:ph type="title"/>
          </p:nvPr>
        </p:nvSpPr>
        <p:spPr/>
        <p:txBody>
          <a:bodyPr/>
          <a:lstStyle/>
          <a:p>
            <a:pPr lvl="0"/>
            <a:r>
              <a:rPr lang="en-GB">
                <a:latin typeface="Arial" pitchFamily="34"/>
                <a:cs typeface="Arial" pitchFamily="34"/>
              </a:rPr>
              <a:t>Luggage</a:t>
            </a:r>
          </a:p>
        </p:txBody>
      </p:sp>
      <p:sp>
        <p:nvSpPr>
          <p:cNvPr id="3" name="Content Placeholder 2">
            <a:extLst>
              <a:ext uri="{FF2B5EF4-FFF2-40B4-BE49-F238E27FC236}">
                <a16:creationId xmlns:a16="http://schemas.microsoft.com/office/drawing/2014/main" id="{1D0634AF-2FB5-4CC5-5A61-E03EF508F557}"/>
              </a:ext>
            </a:extLst>
          </p:cNvPr>
          <p:cNvSpPr txBox="1">
            <a:spLocks noGrp="1"/>
          </p:cNvSpPr>
          <p:nvPr>
            <p:ph idx="1"/>
          </p:nvPr>
        </p:nvSpPr>
        <p:spPr>
          <a:xfrm>
            <a:off x="838203" y="1825627"/>
            <a:ext cx="6074226" cy="4351336"/>
          </a:xfrm>
        </p:spPr>
        <p:txBody>
          <a:bodyPr>
            <a:normAutofit/>
          </a:bodyPr>
          <a:lstStyle/>
          <a:p>
            <a:pPr marL="0" lvl="0" indent="0">
              <a:buNone/>
            </a:pPr>
            <a:r>
              <a:rPr lang="en-GB" sz="2600" dirty="0"/>
              <a:t>We have </a:t>
            </a:r>
            <a:r>
              <a:rPr lang="en-GB" sz="2600" b="1" dirty="0"/>
              <a:t>23KG</a:t>
            </a:r>
            <a:r>
              <a:rPr lang="en-GB" sz="2600" dirty="0"/>
              <a:t> of checked baggage which will be placed in the aircraft hold, and will be handed in at the check in desk. These must have your name on it (name tag) and keep the keys safe if you are using a lock!</a:t>
            </a:r>
          </a:p>
          <a:p>
            <a:pPr marL="0" lvl="0" indent="0">
              <a:buNone/>
            </a:pPr>
            <a:endParaRPr lang="en-GB" sz="2600" dirty="0"/>
          </a:p>
          <a:p>
            <a:pPr marL="0" lvl="0" indent="0">
              <a:buNone/>
            </a:pPr>
            <a:r>
              <a:rPr lang="en-GB" sz="2600" dirty="0"/>
              <a:t>You are also able to take a small personal item on board the cabin which must not exceed </a:t>
            </a:r>
            <a:r>
              <a:rPr lang="en-GB" sz="2600" b="1" dirty="0"/>
              <a:t>40 x 20 x 25cm</a:t>
            </a:r>
            <a:r>
              <a:rPr lang="en-GB" sz="2600" dirty="0"/>
              <a:t>. It must fit under the seat in front of you.</a:t>
            </a:r>
          </a:p>
        </p:txBody>
      </p:sp>
      <p:pic>
        <p:nvPicPr>
          <p:cNvPr id="6" name="Picture 5">
            <a:extLst>
              <a:ext uri="{FF2B5EF4-FFF2-40B4-BE49-F238E27FC236}">
                <a16:creationId xmlns:a16="http://schemas.microsoft.com/office/drawing/2014/main" id="{A452125D-DEBB-E113-5011-1AF0E8256274}"/>
              </a:ext>
            </a:extLst>
          </p:cNvPr>
          <p:cNvPicPr>
            <a:picLocks noChangeAspect="1"/>
          </p:cNvPicPr>
          <p:nvPr/>
        </p:nvPicPr>
        <p:blipFill>
          <a:blip r:embed="rId2"/>
          <a:stretch>
            <a:fillRect/>
          </a:stretch>
        </p:blipFill>
        <p:spPr>
          <a:xfrm>
            <a:off x="7572798" y="423443"/>
            <a:ext cx="3686689" cy="60111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31CB-8B0A-3984-3D9B-8E1F7291D7F0}"/>
              </a:ext>
            </a:extLst>
          </p:cNvPr>
          <p:cNvSpPr txBox="1">
            <a:spLocks noGrp="1"/>
          </p:cNvSpPr>
          <p:nvPr>
            <p:ph type="title"/>
          </p:nvPr>
        </p:nvSpPr>
        <p:spPr>
          <a:xfrm>
            <a:off x="609600" y="-168275"/>
            <a:ext cx="10515600" cy="1325563"/>
          </a:xfrm>
        </p:spPr>
        <p:txBody>
          <a:bodyPr/>
          <a:lstStyle/>
          <a:p>
            <a:pPr lvl="0"/>
            <a:r>
              <a:rPr lang="en-GB" dirty="0">
                <a:latin typeface="Arial" pitchFamily="34"/>
                <a:cs typeface="Arial" pitchFamily="34"/>
              </a:rPr>
              <a:t>Spending money</a:t>
            </a:r>
          </a:p>
        </p:txBody>
      </p:sp>
      <p:sp>
        <p:nvSpPr>
          <p:cNvPr id="3" name="Content Placeholder 2">
            <a:extLst>
              <a:ext uri="{FF2B5EF4-FFF2-40B4-BE49-F238E27FC236}">
                <a16:creationId xmlns:a16="http://schemas.microsoft.com/office/drawing/2014/main" id="{7DCDC520-66DE-D331-3681-4A0D2EEBB643}"/>
              </a:ext>
            </a:extLst>
          </p:cNvPr>
          <p:cNvSpPr txBox="1">
            <a:spLocks noGrp="1"/>
          </p:cNvSpPr>
          <p:nvPr>
            <p:ph idx="1"/>
          </p:nvPr>
        </p:nvSpPr>
        <p:spPr>
          <a:xfrm>
            <a:off x="315686" y="957943"/>
            <a:ext cx="10961914" cy="5219020"/>
          </a:xfrm>
        </p:spPr>
        <p:txBody>
          <a:bodyPr>
            <a:noAutofit/>
          </a:bodyPr>
          <a:lstStyle/>
          <a:p>
            <a:pPr marL="342900" lvl="0" indent="-342900">
              <a:lnSpc>
                <a:spcPct val="105000"/>
              </a:lnSpc>
              <a:spcAft>
                <a:spcPts val="800"/>
              </a:spcAft>
              <a:buFont typeface="Symbol" pitchFamily="18"/>
              <a:buChar char=""/>
            </a:pPr>
            <a:r>
              <a:rPr lang="en-GB" dirty="0">
                <a:solidFill>
                  <a:srgbClr val="222222"/>
                </a:solidFill>
                <a:latin typeface="Arial" pitchFamily="34"/>
                <a:cs typeface="Arial" pitchFamily="34"/>
              </a:rPr>
              <a:t>The schedule is very busy and there will be travelling time between sites. Bring snacks (cereal bars, dried fruit, nuts, sweets etc.). There will be </a:t>
            </a:r>
            <a:r>
              <a:rPr lang="en-US" dirty="0">
                <a:solidFill>
                  <a:srgbClr val="222222"/>
                </a:solidFill>
                <a:latin typeface="Arial" pitchFamily="34"/>
                <a:cs typeface="Arial" pitchFamily="34"/>
              </a:rPr>
              <a:t>limited opportunities to buy snacks/souvenirs.</a:t>
            </a:r>
            <a:endParaRPr lang="en-GB" dirty="0">
              <a:latin typeface="Arial" pitchFamily="34"/>
              <a:cs typeface="Arial" pitchFamily="34"/>
            </a:endParaRPr>
          </a:p>
          <a:p>
            <a:pPr marL="342900" lvl="0" indent="-342900">
              <a:lnSpc>
                <a:spcPct val="105000"/>
              </a:lnSpc>
              <a:spcAft>
                <a:spcPts val="800"/>
              </a:spcAft>
              <a:buFont typeface="Symbol" pitchFamily="18"/>
              <a:buChar char=""/>
            </a:pPr>
            <a:r>
              <a:rPr lang="en-US" dirty="0">
                <a:solidFill>
                  <a:srgbClr val="222222"/>
                </a:solidFill>
                <a:latin typeface="Arial" pitchFamily="34"/>
                <a:cs typeface="Arial" pitchFamily="34"/>
              </a:rPr>
              <a:t>Suggested £100: £30 for meal and drink in Heathrow and Las Vegas airports, £10 snacks + souvenirs + tips – your choice.</a:t>
            </a:r>
            <a:endParaRPr lang="en-GB" dirty="0">
              <a:latin typeface="Arial" pitchFamily="34"/>
              <a:cs typeface="Arial" pitchFamily="34"/>
            </a:endParaRPr>
          </a:p>
          <a:p>
            <a:pPr marL="342900" lvl="0" indent="-342900">
              <a:lnSpc>
                <a:spcPct val="105000"/>
              </a:lnSpc>
              <a:spcAft>
                <a:spcPts val="800"/>
              </a:spcAft>
              <a:buFont typeface="Symbol" pitchFamily="18"/>
              <a:buChar char=""/>
            </a:pPr>
            <a:r>
              <a:rPr lang="en-US" dirty="0">
                <a:solidFill>
                  <a:srgbClr val="222222"/>
                </a:solidFill>
                <a:latin typeface="Arial" pitchFamily="34"/>
                <a:cs typeface="Arial" pitchFamily="34"/>
              </a:rPr>
              <a:t>The USA is card friendly – pre-loaded card suggested e.g. </a:t>
            </a:r>
            <a:r>
              <a:rPr lang="en-US" dirty="0" err="1">
                <a:solidFill>
                  <a:srgbClr val="222222"/>
                </a:solidFill>
                <a:latin typeface="Arial" pitchFamily="34"/>
                <a:cs typeface="Arial" pitchFamily="34"/>
              </a:rPr>
              <a:t>Monzo</a:t>
            </a:r>
            <a:endParaRPr lang="en-US" dirty="0">
              <a:solidFill>
                <a:srgbClr val="222222"/>
              </a:solidFill>
              <a:latin typeface="Arial" pitchFamily="34"/>
              <a:cs typeface="Arial" pitchFamily="34"/>
            </a:endParaRPr>
          </a:p>
          <a:p>
            <a:pPr marL="342900" lvl="0" indent="-342900">
              <a:lnSpc>
                <a:spcPct val="105000"/>
              </a:lnSpc>
              <a:spcAft>
                <a:spcPts val="800"/>
              </a:spcAft>
              <a:buFont typeface="Symbol" pitchFamily="18"/>
              <a:buChar char=""/>
            </a:pPr>
            <a:r>
              <a:rPr lang="en-GB" dirty="0">
                <a:latin typeface="Arial" pitchFamily="34"/>
                <a:cs typeface="Arial" pitchFamily="34"/>
              </a:rPr>
              <a:t>Get your money split between Sterling and dollars.</a:t>
            </a:r>
          </a:p>
          <a:p>
            <a:pPr marL="342900" lvl="0" indent="-342900">
              <a:lnSpc>
                <a:spcPct val="105000"/>
              </a:lnSpc>
              <a:spcAft>
                <a:spcPts val="800"/>
              </a:spcAft>
              <a:buFont typeface="Symbol" pitchFamily="18"/>
              <a:buChar char=""/>
            </a:pPr>
            <a:r>
              <a:rPr lang="en-US" dirty="0">
                <a:solidFill>
                  <a:srgbClr val="222222"/>
                </a:solidFill>
                <a:latin typeface="Arial" pitchFamily="34"/>
                <a:cs typeface="Arial" pitchFamily="34"/>
              </a:rPr>
              <a:t>Your money is your responsibility – use a money-belt/wallet safely stored/zipped – so it doesn’t fall out!</a:t>
            </a:r>
            <a:endParaRPr lang="en-GB" dirty="0">
              <a:latin typeface="Arial" pitchFamily="34"/>
              <a:cs typeface="Arial" pitchFamily="34"/>
            </a:endParaRPr>
          </a:p>
        </p:txBody>
      </p:sp>
      <p:pic>
        <p:nvPicPr>
          <p:cNvPr id="2050" name="Picture 2" descr="Fonds d'ecran Dollars Monnaie Billet de banque En gros plan 100 ...">
            <a:extLst>
              <a:ext uri="{FF2B5EF4-FFF2-40B4-BE49-F238E27FC236}">
                <a16:creationId xmlns:a16="http://schemas.microsoft.com/office/drawing/2014/main" id="{11EB2DE4-EE7F-58AB-2CB6-CA9BD4F50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5537223"/>
            <a:ext cx="3145972" cy="1320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A167112-76EB-7987-4D0C-7441A8FB8688}"/>
              </a:ext>
            </a:extLst>
          </p:cNvPr>
          <p:cNvGraphicFramePr>
            <a:graphicFrameLocks noGrp="1"/>
          </p:cNvGraphicFramePr>
          <p:nvPr>
            <p:extLst>
              <p:ext uri="{D42A27DB-BD31-4B8C-83A1-F6EECF244321}">
                <p14:modId xmlns:p14="http://schemas.microsoft.com/office/powerpoint/2010/main" val="1786757837"/>
              </p:ext>
            </p:extLst>
          </p:nvPr>
        </p:nvGraphicFramePr>
        <p:xfrm>
          <a:off x="5704115" y="365125"/>
          <a:ext cx="6307908" cy="5997537"/>
        </p:xfrm>
        <a:graphic>
          <a:graphicData uri="http://schemas.openxmlformats.org/drawingml/2006/table">
            <a:tbl>
              <a:tblPr firstRow="1" firstCol="1" bandRow="1">
                <a:tableStyleId>{5940675A-B579-460E-94D1-54222C63F5DA}</a:tableStyleId>
              </a:tblPr>
              <a:tblGrid>
                <a:gridCol w="3153954">
                  <a:extLst>
                    <a:ext uri="{9D8B030D-6E8A-4147-A177-3AD203B41FA5}">
                      <a16:colId xmlns:a16="http://schemas.microsoft.com/office/drawing/2014/main" val="975540662"/>
                    </a:ext>
                  </a:extLst>
                </a:gridCol>
                <a:gridCol w="3153954">
                  <a:extLst>
                    <a:ext uri="{9D8B030D-6E8A-4147-A177-3AD203B41FA5}">
                      <a16:colId xmlns:a16="http://schemas.microsoft.com/office/drawing/2014/main" val="1688366373"/>
                    </a:ext>
                  </a:extLst>
                </a:gridCol>
              </a:tblGrid>
              <a:tr h="285597">
                <a:tc>
                  <a:txBody>
                    <a:bodyPr/>
                    <a:lstStyle/>
                    <a:p>
                      <a:pPr>
                        <a:lnSpc>
                          <a:spcPct val="115000"/>
                        </a:lnSpc>
                        <a:spcAft>
                          <a:spcPts val="600"/>
                        </a:spcAft>
                      </a:pPr>
                      <a:r>
                        <a:rPr lang="en-GB" sz="1600">
                          <a:effectLst/>
                        </a:rPr>
                        <a:t>Date payment is due</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Amount</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7163326"/>
                  </a:ext>
                </a:extLst>
              </a:tr>
              <a:tr h="285597">
                <a:tc>
                  <a:txBody>
                    <a:bodyPr/>
                    <a:lstStyle/>
                    <a:p>
                      <a:pPr>
                        <a:lnSpc>
                          <a:spcPct val="115000"/>
                        </a:lnSpc>
                        <a:spcAft>
                          <a:spcPts val="600"/>
                        </a:spcAft>
                      </a:pPr>
                      <a:r>
                        <a:rPr lang="en-GB" sz="1600">
                          <a:effectLst/>
                        </a:rPr>
                        <a:t>15</a:t>
                      </a:r>
                      <a:r>
                        <a:rPr lang="en-GB" sz="1600" baseline="30000">
                          <a:effectLst/>
                        </a:rPr>
                        <a:t>th</a:t>
                      </a:r>
                      <a:r>
                        <a:rPr lang="en-GB" sz="1600">
                          <a:effectLst/>
                        </a:rPr>
                        <a:t> November 2024</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£150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7169328"/>
                  </a:ext>
                </a:extLst>
              </a:tr>
              <a:tr h="285597">
                <a:tc>
                  <a:txBody>
                    <a:bodyPr/>
                    <a:lstStyle/>
                    <a:p>
                      <a:pPr>
                        <a:lnSpc>
                          <a:spcPct val="115000"/>
                        </a:lnSpc>
                        <a:spcAft>
                          <a:spcPts val="600"/>
                        </a:spcAft>
                      </a:pPr>
                      <a:r>
                        <a:rPr lang="en-GB" sz="1600">
                          <a:effectLst/>
                        </a:rPr>
                        <a:t>15</a:t>
                      </a:r>
                      <a:r>
                        <a:rPr lang="en-GB" sz="1600" baseline="30000">
                          <a:effectLst/>
                        </a:rPr>
                        <a:t>th</a:t>
                      </a:r>
                      <a:r>
                        <a:rPr lang="en-GB" sz="1600">
                          <a:effectLst/>
                        </a:rPr>
                        <a:t> December 2024</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£105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9005386"/>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January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3579188"/>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February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5214214"/>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March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097010"/>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April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378942"/>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May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282689"/>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June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6365212"/>
                  </a:ext>
                </a:extLst>
              </a:tr>
              <a:tr h="285597">
                <a:tc>
                  <a:txBody>
                    <a:bodyPr/>
                    <a:lstStyle/>
                    <a:p>
                      <a:pPr>
                        <a:lnSpc>
                          <a:spcPct val="115000"/>
                        </a:lnSpc>
                        <a:spcAft>
                          <a:spcPts val="600"/>
                        </a:spcAft>
                      </a:pPr>
                      <a:r>
                        <a:rPr lang="en-GB" sz="1600">
                          <a:effectLst/>
                        </a:rPr>
                        <a:t>July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No payment</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047432"/>
                  </a:ext>
                </a:extLst>
              </a:tr>
              <a:tr h="285597">
                <a:tc>
                  <a:txBody>
                    <a:bodyPr/>
                    <a:lstStyle/>
                    <a:p>
                      <a:pPr>
                        <a:lnSpc>
                          <a:spcPct val="115000"/>
                        </a:lnSpc>
                        <a:spcAft>
                          <a:spcPts val="600"/>
                        </a:spcAft>
                      </a:pPr>
                      <a:r>
                        <a:rPr lang="en-GB" sz="1600">
                          <a:effectLst/>
                        </a:rPr>
                        <a:t>August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No payment</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4383004"/>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September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2542430"/>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October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0727796"/>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November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087654"/>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December 2025</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£100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233639"/>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January 2026</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9156213"/>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February 2026</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£120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5433594"/>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March 2026</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£150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9578994"/>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April 2026</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£150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6509781"/>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May 2026</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a:effectLst/>
                        </a:rPr>
                        <a:t>£150</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0237728"/>
                  </a:ext>
                </a:extLst>
              </a:tr>
              <a:tr h="285597">
                <a:tc>
                  <a:txBody>
                    <a:bodyPr/>
                    <a:lstStyle/>
                    <a:p>
                      <a:pPr>
                        <a:lnSpc>
                          <a:spcPct val="115000"/>
                        </a:lnSpc>
                        <a:spcAft>
                          <a:spcPts val="600"/>
                        </a:spcAft>
                      </a:pPr>
                      <a:r>
                        <a:rPr lang="en-GB" sz="1600">
                          <a:effectLst/>
                        </a:rPr>
                        <a:t>28</a:t>
                      </a:r>
                      <a:r>
                        <a:rPr lang="en-GB" sz="1600" baseline="30000">
                          <a:effectLst/>
                        </a:rPr>
                        <a:t>th</a:t>
                      </a:r>
                      <a:r>
                        <a:rPr lang="en-GB" sz="1600">
                          <a:effectLst/>
                        </a:rPr>
                        <a:t> June 2026</a:t>
                      </a:r>
                      <a:endParaRPr lang="en-GB" sz="160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tc>
                  <a:txBody>
                    <a:bodyPr/>
                    <a:lstStyle/>
                    <a:p>
                      <a:pPr>
                        <a:lnSpc>
                          <a:spcPct val="115000"/>
                        </a:lnSpc>
                        <a:spcAft>
                          <a:spcPts val="600"/>
                        </a:spcAft>
                      </a:pPr>
                      <a:r>
                        <a:rPr lang="en-GB" sz="1600" dirty="0">
                          <a:effectLst/>
                        </a:rPr>
                        <a:t>£150</a:t>
                      </a:r>
                      <a:endParaRPr lang="en-GB" sz="1600" dirty="0">
                        <a:effectLst/>
                        <a:latin typeface="Arial Nova" panose="020B0504020202020204" pitchFamily="34" charset="0"/>
                        <a:ea typeface="Arial Nova" panose="020B05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9108227"/>
                  </a:ext>
                </a:extLst>
              </a:tr>
            </a:tbl>
          </a:graphicData>
        </a:graphic>
      </p:graphicFrame>
      <p:sp>
        <p:nvSpPr>
          <p:cNvPr id="2" name="Title 1">
            <a:extLst>
              <a:ext uri="{FF2B5EF4-FFF2-40B4-BE49-F238E27FC236}">
                <a16:creationId xmlns:a16="http://schemas.microsoft.com/office/drawing/2014/main" id="{0435741A-6F67-B3D0-91AB-7FC02E4C5F84}"/>
              </a:ext>
            </a:extLst>
          </p:cNvPr>
          <p:cNvSpPr>
            <a:spLocks noGrp="1"/>
          </p:cNvSpPr>
          <p:nvPr>
            <p:ph type="title"/>
          </p:nvPr>
        </p:nvSpPr>
        <p:spPr>
          <a:xfrm>
            <a:off x="246926" y="0"/>
            <a:ext cx="5290457" cy="874577"/>
          </a:xfrm>
        </p:spPr>
        <p:txBody>
          <a:bodyPr>
            <a:normAutofit/>
          </a:bodyPr>
          <a:lstStyle/>
          <a:p>
            <a:r>
              <a:rPr lang="en-US" sz="3600" u="sng" dirty="0"/>
              <a:t>What is the cost of the trip?</a:t>
            </a:r>
            <a:endParaRPr lang="en-GB" sz="3600" u="sng" dirty="0"/>
          </a:p>
        </p:txBody>
      </p:sp>
      <p:sp>
        <p:nvSpPr>
          <p:cNvPr id="3" name="Content Placeholder 2">
            <a:extLst>
              <a:ext uri="{FF2B5EF4-FFF2-40B4-BE49-F238E27FC236}">
                <a16:creationId xmlns:a16="http://schemas.microsoft.com/office/drawing/2014/main" id="{BF127872-2E9A-B725-806B-2ED02D28300F}"/>
              </a:ext>
            </a:extLst>
          </p:cNvPr>
          <p:cNvSpPr>
            <a:spLocks noGrp="1"/>
          </p:cNvSpPr>
          <p:nvPr>
            <p:ph idx="1"/>
          </p:nvPr>
        </p:nvSpPr>
        <p:spPr>
          <a:xfrm>
            <a:off x="207104" y="772886"/>
            <a:ext cx="5370102" cy="4351338"/>
          </a:xfrm>
        </p:spPr>
        <p:txBody>
          <a:bodyPr>
            <a:normAutofit/>
          </a:bodyPr>
          <a:lstStyle/>
          <a:p>
            <a:pPr marL="0" indent="0">
              <a:buNone/>
            </a:pPr>
            <a:r>
              <a:rPr lang="en-US" dirty="0"/>
              <a:t>The total cost of the trip is £2,270.</a:t>
            </a:r>
          </a:p>
          <a:p>
            <a:pPr marL="0" indent="0">
              <a:buNone/>
            </a:pPr>
            <a:endParaRPr lang="en-US" sz="1000" dirty="0"/>
          </a:p>
          <a:p>
            <a:pPr marL="0" indent="0">
              <a:buNone/>
            </a:pPr>
            <a:r>
              <a:rPr lang="en-US" dirty="0"/>
              <a:t>Payments vary depending on the time of year. </a:t>
            </a:r>
          </a:p>
          <a:p>
            <a:pPr marL="0" indent="0">
              <a:buNone/>
            </a:pPr>
            <a:endParaRPr lang="en-US" sz="1000" dirty="0"/>
          </a:p>
          <a:p>
            <a:pPr marL="0" indent="0">
              <a:buNone/>
            </a:pPr>
            <a:r>
              <a:rPr lang="en-US" dirty="0"/>
              <a:t>No payment is taken for July and August 2025, and reduced payments for Christmas periods.</a:t>
            </a:r>
          </a:p>
          <a:p>
            <a:pPr marL="0" indent="0">
              <a:buNone/>
            </a:pPr>
            <a:endParaRPr lang="en-US" sz="1100" dirty="0"/>
          </a:p>
          <a:p>
            <a:pPr marL="0" indent="0">
              <a:buNone/>
            </a:pPr>
            <a:r>
              <a:rPr lang="en-US" dirty="0"/>
              <a:t>Final payment is June 2026.</a:t>
            </a:r>
            <a:endParaRPr lang="en-GB" dirty="0"/>
          </a:p>
        </p:txBody>
      </p:sp>
      <p:sp>
        <p:nvSpPr>
          <p:cNvPr id="4" name="Rectangle 1">
            <a:extLst>
              <a:ext uri="{FF2B5EF4-FFF2-40B4-BE49-F238E27FC236}">
                <a16:creationId xmlns:a16="http://schemas.microsoft.com/office/drawing/2014/main" id="{8CF6847B-04D3-6FA2-5F19-EA443F27AA62}"/>
              </a:ext>
            </a:extLst>
          </p:cNvPr>
          <p:cNvSpPr>
            <a:spLocks noChangeArrowheads="1"/>
          </p:cNvSpPr>
          <p:nvPr/>
        </p:nvSpPr>
        <p:spPr bwMode="auto">
          <a:xfrm>
            <a:off x="0" y="4754941"/>
            <a:ext cx="5617029" cy="2103059"/>
          </a:xfrm>
          <a:prstGeom prst="rect">
            <a:avLst/>
          </a:prstGeom>
          <a:solidFill>
            <a:schemeClr val="bg2"/>
          </a:solidFill>
          <a:ln>
            <a:noFill/>
          </a:ln>
          <a:effectLst/>
        </p:spPr>
        <p:txBody>
          <a:bodyPr vert="horz" wrap="square" lIns="126960" tIns="126960" rIns="9144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B0C0C"/>
                </a:solidFill>
                <a:effectLst/>
                <a:cs typeface="Arial" panose="020B0604020202020204" pitchFamily="34" charset="0"/>
              </a:rPr>
              <a:t>In the eventuality of a cancellation, the</a:t>
            </a:r>
            <a:r>
              <a:rPr kumimoji="0" lang="en-US" altLang="en-US" sz="2000" b="0" i="0" u="none" strike="noStrike" cap="none" normalizeH="0" dirty="0">
                <a:ln>
                  <a:noFill/>
                </a:ln>
                <a:solidFill>
                  <a:srgbClr val="0B0C0C"/>
                </a:solidFill>
                <a:effectLst/>
                <a:cs typeface="Arial" panose="020B0604020202020204" pitchFamily="34" charset="0"/>
              </a:rPr>
              <a:t> amount refunded would depend on how close it is to the departure date.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aseline="0" dirty="0">
              <a:solidFill>
                <a:srgbClr val="0B0C0C"/>
              </a:solidFill>
              <a:cs typeface="Arial" panose="020B0604020202020204" pitchFamily="34" charset="0"/>
            </a:endParaRPr>
          </a:p>
          <a:p>
            <a:pPr lvl="0"/>
            <a:r>
              <a:rPr kumimoji="0" lang="en-US" altLang="en-US" sz="2000" b="0" i="0" u="none" strike="noStrike" cap="none" normalizeH="0" dirty="0">
                <a:ln>
                  <a:noFill/>
                </a:ln>
                <a:solidFill>
                  <a:srgbClr val="0B0C0C"/>
                </a:solidFill>
                <a:effectLst/>
                <a:cs typeface="Arial" panose="020B0604020202020204" pitchFamily="34" charset="0"/>
              </a:rPr>
              <a:t>More information can be provided by speaking with </a:t>
            </a:r>
            <a:r>
              <a:rPr lang="en-US" altLang="en-US" sz="2000" dirty="0">
                <a:solidFill>
                  <a:srgbClr val="0B0C0C"/>
                </a:solidFill>
                <a:cs typeface="Arial" panose="020B0604020202020204" pitchFamily="34" charset="0"/>
              </a:rPr>
              <a:t>Mrs. Green</a:t>
            </a:r>
            <a:r>
              <a:rPr kumimoji="0" lang="en-US" altLang="en-US" sz="2000" b="0" i="0" u="none" strike="noStrike" cap="none" normalizeH="0" dirty="0">
                <a:ln>
                  <a:noFill/>
                </a:ln>
                <a:solidFill>
                  <a:srgbClr val="0B0C0C"/>
                </a:solidFill>
                <a:effectLst/>
                <a:cs typeface="Arial" panose="020B0604020202020204" pitchFamily="34" charset="0"/>
              </a:rPr>
              <a:t>.</a:t>
            </a:r>
            <a:endParaRPr kumimoji="0" lang="en-US" altLang="en-US" sz="2000" b="0" i="0" u="none" strike="noStrike" cap="none" normalizeH="0" baseline="0" dirty="0">
              <a:ln>
                <a:noFill/>
              </a:ln>
              <a:solidFill>
                <a:schemeClr val="tx1"/>
              </a:solidFill>
              <a:effectLst/>
              <a:cs typeface="Arial" panose="020B0604020202020204" pitchFamily="34" charset="0"/>
            </a:endParaRPr>
          </a:p>
        </p:txBody>
      </p:sp>
      <p:sp>
        <p:nvSpPr>
          <p:cNvPr id="6" name="Rectangle 1">
            <a:extLst>
              <a:ext uri="{FF2B5EF4-FFF2-40B4-BE49-F238E27FC236}">
                <a16:creationId xmlns:a16="http://schemas.microsoft.com/office/drawing/2014/main" id="{D2A7A643-BC40-AE60-8D7C-5FD3CA9A3CFA}"/>
              </a:ext>
            </a:extLst>
          </p:cNvPr>
          <p:cNvSpPr>
            <a:spLocks noChangeArrowheads="1"/>
          </p:cNvSpPr>
          <p:nvPr/>
        </p:nvSpPr>
        <p:spPr bwMode="auto">
          <a:xfrm>
            <a:off x="5617030" y="5370494"/>
            <a:ext cx="6574970" cy="1487506"/>
          </a:xfrm>
          <a:prstGeom prst="rect">
            <a:avLst/>
          </a:prstGeom>
          <a:solidFill>
            <a:schemeClr val="bg2"/>
          </a:solidFill>
          <a:ln>
            <a:noFill/>
          </a:ln>
          <a:effectLst/>
        </p:spPr>
        <p:txBody>
          <a:bodyPr vert="horz" wrap="square" lIns="126960" tIns="126960" rIns="9144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B0C0C"/>
                </a:solidFill>
                <a:effectLst/>
                <a:cs typeface="Arial" panose="020B0604020202020204" pitchFamily="34" charset="0"/>
              </a:rPr>
              <a:t>Tipping</a:t>
            </a:r>
            <a:r>
              <a:rPr kumimoji="0" lang="en-US" altLang="en-US" sz="2000" b="0" i="0" u="none" strike="noStrike" cap="none" normalizeH="0" dirty="0">
                <a:ln>
                  <a:noFill/>
                </a:ln>
                <a:solidFill>
                  <a:srgbClr val="0B0C0C"/>
                </a:solidFill>
                <a:effectLst/>
                <a:cs typeface="Arial" panose="020B0604020202020204" pitchFamily="34" charset="0"/>
              </a:rPr>
              <a:t> is a big cultural feature in the USA.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aseline="0" dirty="0">
              <a:solidFill>
                <a:srgbClr val="0B0C0C"/>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dirty="0">
                <a:ln>
                  <a:noFill/>
                </a:ln>
                <a:solidFill>
                  <a:srgbClr val="0B0C0C"/>
                </a:solidFill>
                <a:effectLst/>
                <a:cs typeface="Arial" panose="020B0604020202020204" pitchFamily="34" charset="0"/>
              </a:rPr>
              <a:t>Staff will control tips for the group. Students would not need to factor this into their spending money.</a:t>
            </a:r>
            <a:endParaRPr kumimoji="0" lang="en-US" altLang="en-US" sz="2000" b="0"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12981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493A-BE50-68C5-3DF5-3A458D6A0D41}"/>
              </a:ext>
            </a:extLst>
          </p:cNvPr>
          <p:cNvSpPr txBox="1">
            <a:spLocks noGrp="1"/>
          </p:cNvSpPr>
          <p:nvPr>
            <p:ph type="title"/>
          </p:nvPr>
        </p:nvSpPr>
        <p:spPr>
          <a:xfrm>
            <a:off x="838200" y="147411"/>
            <a:ext cx="10515600" cy="1325563"/>
          </a:xfrm>
        </p:spPr>
        <p:txBody>
          <a:bodyPr/>
          <a:lstStyle/>
          <a:p>
            <a:pPr lvl="0"/>
            <a:r>
              <a:rPr lang="en-GB" dirty="0">
                <a:latin typeface="Arial" pitchFamily="34"/>
                <a:cs typeface="Arial" pitchFamily="34"/>
              </a:rPr>
              <a:t>Use of mobile phones and electronics</a:t>
            </a:r>
          </a:p>
        </p:txBody>
      </p:sp>
      <p:sp>
        <p:nvSpPr>
          <p:cNvPr id="3" name="Content Placeholder 2">
            <a:extLst>
              <a:ext uri="{FF2B5EF4-FFF2-40B4-BE49-F238E27FC236}">
                <a16:creationId xmlns:a16="http://schemas.microsoft.com/office/drawing/2014/main" id="{5F11B25A-4ECD-AA94-2DC3-1B539DB52E3D}"/>
              </a:ext>
            </a:extLst>
          </p:cNvPr>
          <p:cNvSpPr txBox="1">
            <a:spLocks noGrp="1"/>
          </p:cNvSpPr>
          <p:nvPr>
            <p:ph idx="1"/>
          </p:nvPr>
        </p:nvSpPr>
        <p:spPr>
          <a:xfrm>
            <a:off x="252550" y="1389064"/>
            <a:ext cx="8508280" cy="5011736"/>
          </a:xfrm>
        </p:spPr>
        <p:txBody>
          <a:bodyPr>
            <a:noAutofit/>
          </a:bodyPr>
          <a:lstStyle/>
          <a:p>
            <a:pPr marL="0" lvl="0" indent="0">
              <a:lnSpc>
                <a:spcPct val="70000"/>
              </a:lnSpc>
              <a:buNone/>
            </a:pPr>
            <a:r>
              <a:rPr lang="en-GB" dirty="0">
                <a:latin typeface="Arial" pitchFamily="34"/>
                <a:cs typeface="Arial" pitchFamily="34"/>
              </a:rPr>
              <a:t>Students can take their mobile phones on the trip. </a:t>
            </a:r>
          </a:p>
          <a:p>
            <a:pPr marL="0" lvl="0" indent="0">
              <a:lnSpc>
                <a:spcPct val="70000"/>
              </a:lnSpc>
              <a:buNone/>
            </a:pPr>
            <a:endParaRPr lang="en-GB" dirty="0">
              <a:latin typeface="Arial" pitchFamily="34"/>
              <a:cs typeface="Arial" pitchFamily="34"/>
            </a:endParaRPr>
          </a:p>
          <a:p>
            <a:pPr marL="0" lvl="0" indent="0">
              <a:lnSpc>
                <a:spcPct val="70000"/>
              </a:lnSpc>
              <a:buNone/>
            </a:pPr>
            <a:r>
              <a:rPr lang="en-GB" dirty="0">
                <a:latin typeface="Arial" pitchFamily="34"/>
                <a:cs typeface="Arial" pitchFamily="34"/>
              </a:rPr>
              <a:t>Take lots of pictures!</a:t>
            </a:r>
          </a:p>
          <a:p>
            <a:pPr marL="0" lvl="0" indent="0">
              <a:lnSpc>
                <a:spcPct val="70000"/>
              </a:lnSpc>
              <a:buNone/>
            </a:pPr>
            <a:endParaRPr lang="en-GB" dirty="0">
              <a:latin typeface="Arial" pitchFamily="34"/>
              <a:cs typeface="Arial" pitchFamily="34"/>
            </a:endParaRPr>
          </a:p>
          <a:p>
            <a:pPr marL="0" lvl="0" indent="0">
              <a:lnSpc>
                <a:spcPct val="70000"/>
              </a:lnSpc>
              <a:buNone/>
            </a:pPr>
            <a:r>
              <a:rPr lang="en-GB" dirty="0">
                <a:latin typeface="Arial" pitchFamily="34"/>
                <a:cs typeface="Arial" pitchFamily="34"/>
              </a:rPr>
              <a:t>Be careful of data uses though – roaming charges may be different as we will be in the USA.</a:t>
            </a:r>
          </a:p>
          <a:p>
            <a:pPr marL="0" lvl="0" indent="0">
              <a:lnSpc>
                <a:spcPct val="70000"/>
              </a:lnSpc>
              <a:buNone/>
            </a:pPr>
            <a:endParaRPr lang="en-GB" dirty="0">
              <a:latin typeface="Arial" pitchFamily="34"/>
              <a:cs typeface="Arial" pitchFamily="34"/>
            </a:endParaRPr>
          </a:p>
          <a:p>
            <a:pPr marL="0" lvl="0" indent="0">
              <a:lnSpc>
                <a:spcPct val="70000"/>
              </a:lnSpc>
              <a:buNone/>
            </a:pPr>
            <a:r>
              <a:rPr lang="en-GB" dirty="0">
                <a:latin typeface="Arial" pitchFamily="34"/>
                <a:cs typeface="Arial" pitchFamily="34"/>
              </a:rPr>
              <a:t>Make sure you have the correct charging adapter. </a:t>
            </a:r>
          </a:p>
          <a:p>
            <a:pPr marL="0" lvl="0" indent="0">
              <a:lnSpc>
                <a:spcPct val="70000"/>
              </a:lnSpc>
              <a:buNone/>
            </a:pPr>
            <a:endParaRPr lang="en-GB" dirty="0">
              <a:latin typeface="Arial" pitchFamily="34"/>
              <a:cs typeface="Arial" pitchFamily="34"/>
            </a:endParaRPr>
          </a:p>
          <a:p>
            <a:pPr marL="0" lvl="0" indent="0">
              <a:lnSpc>
                <a:spcPct val="70000"/>
              </a:lnSpc>
              <a:buNone/>
            </a:pPr>
            <a:r>
              <a:rPr lang="en-GB" b="1" dirty="0">
                <a:latin typeface="Arial" pitchFamily="34"/>
                <a:cs typeface="Arial" pitchFamily="34"/>
              </a:rPr>
              <a:t>It will be your responsibility to look after your phones and electronic devices. Staff will not be held responsible for any damaged or lost property.</a:t>
            </a:r>
          </a:p>
        </p:txBody>
      </p:sp>
      <p:pic>
        <p:nvPicPr>
          <p:cNvPr id="4" name="Picture 2" descr="3-Pack UK to Italy Plug Adapter,SHUOMAO UK to 3 Pin Italy Travel Adaptor,UK  to Italian Converter Power Adapter for Italy,Chile,Maldives,San Marino and  more Type L Plug: Amazon.co.uk: Electronics &amp; Photo">
            <a:extLst>
              <a:ext uri="{FF2B5EF4-FFF2-40B4-BE49-F238E27FC236}">
                <a16:creationId xmlns:a16="http://schemas.microsoft.com/office/drawing/2014/main" id="{379BDF09-F987-04A0-C7D7-A8BA74E2D5C4}"/>
              </a:ext>
            </a:extLst>
          </p:cNvPr>
          <p:cNvPicPr>
            <a:picLocks noChangeAspect="1"/>
          </p:cNvPicPr>
          <p:nvPr/>
        </p:nvPicPr>
        <p:blipFill>
          <a:blip r:embed="rId2"/>
          <a:srcRect/>
          <a:stretch>
            <a:fillRect/>
          </a:stretch>
        </p:blipFill>
        <p:spPr>
          <a:xfrm>
            <a:off x="9098051" y="2550161"/>
            <a:ext cx="2391009" cy="2164083"/>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D877-3878-2E93-D41D-72784753904E}"/>
              </a:ext>
            </a:extLst>
          </p:cNvPr>
          <p:cNvSpPr txBox="1">
            <a:spLocks noGrp="1"/>
          </p:cNvSpPr>
          <p:nvPr>
            <p:ph type="title"/>
          </p:nvPr>
        </p:nvSpPr>
        <p:spPr/>
        <p:txBody>
          <a:bodyPr/>
          <a:lstStyle/>
          <a:p>
            <a:pPr lvl="0"/>
            <a:r>
              <a:rPr lang="en-GB">
                <a:latin typeface="Arial" pitchFamily="34"/>
                <a:cs typeface="Arial" pitchFamily="34"/>
              </a:rPr>
              <a:t>Insurances</a:t>
            </a:r>
          </a:p>
        </p:txBody>
      </p:sp>
      <p:sp>
        <p:nvSpPr>
          <p:cNvPr id="3" name="Content Placeholder 2">
            <a:extLst>
              <a:ext uri="{FF2B5EF4-FFF2-40B4-BE49-F238E27FC236}">
                <a16:creationId xmlns:a16="http://schemas.microsoft.com/office/drawing/2014/main" id="{AC8DDE7D-4D8B-AFBB-8942-DE8A5AD44432}"/>
              </a:ext>
            </a:extLst>
          </p:cNvPr>
          <p:cNvSpPr txBox="1">
            <a:spLocks noGrp="1"/>
          </p:cNvSpPr>
          <p:nvPr>
            <p:ph idx="1"/>
          </p:nvPr>
        </p:nvSpPr>
        <p:spPr/>
        <p:txBody>
          <a:bodyPr/>
          <a:lstStyle/>
          <a:p>
            <a:pPr marL="0" lvl="0" indent="0">
              <a:lnSpc>
                <a:spcPct val="80000"/>
              </a:lnSpc>
              <a:buNone/>
            </a:pPr>
            <a:r>
              <a:rPr lang="en-GB" dirty="0"/>
              <a:t>The trip is fully insured by NST (through Aviva) and Trust insurance policies too.</a:t>
            </a:r>
          </a:p>
          <a:p>
            <a:pPr marL="0" lvl="0" indent="0">
              <a:lnSpc>
                <a:spcPct val="80000"/>
              </a:lnSpc>
              <a:buNone/>
            </a:pPr>
            <a:endParaRPr lang="en-GB" dirty="0"/>
          </a:p>
          <a:p>
            <a:pPr marL="0" lvl="0" indent="0">
              <a:lnSpc>
                <a:spcPct val="80000"/>
              </a:lnSpc>
              <a:buNone/>
            </a:pPr>
            <a:r>
              <a:rPr lang="en-GB" dirty="0"/>
              <a:t>This includes:</a:t>
            </a:r>
          </a:p>
          <a:p>
            <a:pPr lvl="0">
              <a:lnSpc>
                <a:spcPct val="80000"/>
              </a:lnSpc>
            </a:pPr>
            <a:r>
              <a:rPr lang="en-GB" dirty="0"/>
              <a:t>Medical </a:t>
            </a:r>
          </a:p>
          <a:p>
            <a:pPr lvl="0">
              <a:lnSpc>
                <a:spcPct val="80000"/>
              </a:lnSpc>
            </a:pPr>
            <a:r>
              <a:rPr lang="en-GB" dirty="0"/>
              <a:t>Personal Belongings</a:t>
            </a:r>
          </a:p>
          <a:p>
            <a:pPr lvl="0">
              <a:lnSpc>
                <a:spcPct val="80000"/>
              </a:lnSpc>
            </a:pPr>
            <a:r>
              <a:rPr lang="en-GB" dirty="0"/>
              <a:t>Money</a:t>
            </a:r>
          </a:p>
          <a:p>
            <a:pPr lvl="0">
              <a:lnSpc>
                <a:spcPct val="80000"/>
              </a:lnSpc>
            </a:pPr>
            <a:r>
              <a:rPr lang="en-GB" dirty="0"/>
              <a:t>Cancellation</a:t>
            </a:r>
          </a:p>
          <a:p>
            <a:pPr lvl="0">
              <a:lnSpc>
                <a:spcPct val="80000"/>
              </a:lnSpc>
            </a:pPr>
            <a:r>
              <a:rPr lang="en-GB" dirty="0"/>
              <a:t>Travel delays </a:t>
            </a:r>
          </a:p>
        </p:txBody>
      </p:sp>
      <p:sp>
        <p:nvSpPr>
          <p:cNvPr id="4" name="Content Placeholder 2">
            <a:extLst>
              <a:ext uri="{FF2B5EF4-FFF2-40B4-BE49-F238E27FC236}">
                <a16:creationId xmlns:a16="http://schemas.microsoft.com/office/drawing/2014/main" id="{B11BD42B-219C-8296-1A0A-F7BC6F1D7451}"/>
              </a:ext>
            </a:extLst>
          </p:cNvPr>
          <p:cNvSpPr txBox="1"/>
          <p:nvPr/>
        </p:nvSpPr>
        <p:spPr>
          <a:xfrm>
            <a:off x="6096003" y="3200400"/>
            <a:ext cx="4724403" cy="2421395"/>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a:rPr>
              <a:t>Any changes in terms of transfers, guides, airline, accommodation etc. will be covered by NST too.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44F2-7C32-F0FB-F25C-A4318F57C778}"/>
              </a:ext>
            </a:extLst>
          </p:cNvPr>
          <p:cNvSpPr txBox="1">
            <a:spLocks noGrp="1"/>
          </p:cNvSpPr>
          <p:nvPr>
            <p:ph type="title"/>
          </p:nvPr>
        </p:nvSpPr>
        <p:spPr>
          <a:xfrm>
            <a:off x="838200" y="180807"/>
            <a:ext cx="10515600" cy="1325563"/>
          </a:xfrm>
        </p:spPr>
        <p:txBody>
          <a:bodyPr/>
          <a:lstStyle/>
          <a:p>
            <a:pPr lvl="0"/>
            <a:r>
              <a:rPr lang="en-GB" dirty="0">
                <a:latin typeface="Arial" pitchFamily="34"/>
                <a:cs typeface="Arial" pitchFamily="34"/>
              </a:rPr>
              <a:t>Code of Conduct</a:t>
            </a:r>
          </a:p>
        </p:txBody>
      </p:sp>
      <p:sp>
        <p:nvSpPr>
          <p:cNvPr id="3" name="Content Placeholder 2">
            <a:extLst>
              <a:ext uri="{FF2B5EF4-FFF2-40B4-BE49-F238E27FC236}">
                <a16:creationId xmlns:a16="http://schemas.microsoft.com/office/drawing/2014/main" id="{CDBA0A4E-DD1D-986D-F33C-7D9F67D84590}"/>
              </a:ext>
            </a:extLst>
          </p:cNvPr>
          <p:cNvSpPr txBox="1">
            <a:spLocks noGrp="1"/>
          </p:cNvSpPr>
          <p:nvPr>
            <p:ph idx="1"/>
          </p:nvPr>
        </p:nvSpPr>
        <p:spPr>
          <a:xfrm>
            <a:off x="380999" y="1334377"/>
            <a:ext cx="11702143" cy="4351338"/>
          </a:xfrm>
        </p:spPr>
        <p:txBody>
          <a:bodyPr/>
          <a:lstStyle/>
          <a:p>
            <a:pPr marL="0" lvl="0" indent="0">
              <a:buNone/>
            </a:pPr>
            <a:r>
              <a:rPr lang="en-GB" dirty="0">
                <a:latin typeface="Arial" pitchFamily="34"/>
                <a:cs typeface="Arial" pitchFamily="34"/>
              </a:rPr>
              <a:t>All students and parents/carers will be expected to sign and date the Code of Conduct form. </a:t>
            </a:r>
          </a:p>
          <a:p>
            <a:pPr lvl="0"/>
            <a:endParaRPr lang="en-GB" dirty="0">
              <a:latin typeface="Arial" pitchFamily="34"/>
              <a:cs typeface="Arial" pitchFamily="34"/>
            </a:endParaRPr>
          </a:p>
          <a:p>
            <a:pPr marL="0" lvl="0" indent="0">
              <a:buNone/>
            </a:pPr>
            <a:r>
              <a:rPr lang="en-GB" b="1" dirty="0">
                <a:latin typeface="Arial" pitchFamily="34"/>
                <a:cs typeface="Arial" pitchFamily="34"/>
              </a:rPr>
              <a:t>Students will be expected to behave to the highest standard – they are representing both our two schools. </a:t>
            </a:r>
          </a:p>
          <a:p>
            <a:pPr marL="0" lvl="0" indent="0">
              <a:buNone/>
            </a:pPr>
            <a:endParaRPr lang="en-GB" dirty="0">
              <a:latin typeface="Arial" pitchFamily="34"/>
              <a:cs typeface="Arial" pitchFamily="34"/>
            </a:endParaRPr>
          </a:p>
          <a:p>
            <a:pPr marL="0" lvl="0" indent="0">
              <a:buNone/>
            </a:pPr>
            <a:r>
              <a:rPr lang="en-GB" dirty="0">
                <a:latin typeface="Arial" pitchFamily="34"/>
                <a:cs typeface="Arial" pitchFamily="34"/>
              </a:rPr>
              <a:t>Any concerns regarding behaviour could result in parents/carers being invited in for a meeting to discuss concerns or being removed from the trip.</a:t>
            </a:r>
          </a:p>
        </p:txBody>
      </p:sp>
      <p:pic>
        <p:nvPicPr>
          <p:cNvPr id="4" name="Picture 3">
            <a:extLst>
              <a:ext uri="{FF2B5EF4-FFF2-40B4-BE49-F238E27FC236}">
                <a16:creationId xmlns:a16="http://schemas.microsoft.com/office/drawing/2014/main" id="{EDC935AD-2958-E52E-6324-0F55BA61880C}"/>
              </a:ext>
            </a:extLst>
          </p:cNvPr>
          <p:cNvPicPr>
            <a:picLocks noChangeAspect="1"/>
          </p:cNvPicPr>
          <p:nvPr/>
        </p:nvPicPr>
        <p:blipFill>
          <a:blip r:embed="rId2"/>
          <a:stretch>
            <a:fillRect/>
          </a:stretch>
        </p:blipFill>
        <p:spPr>
          <a:xfrm>
            <a:off x="0" y="5461895"/>
            <a:ext cx="3688400" cy="1396105"/>
          </a:xfrm>
          <a:prstGeom prst="rect">
            <a:avLst/>
          </a:prstGeom>
        </p:spPr>
      </p:pic>
      <p:pic>
        <p:nvPicPr>
          <p:cNvPr id="5" name="Picture 4">
            <a:extLst>
              <a:ext uri="{FF2B5EF4-FFF2-40B4-BE49-F238E27FC236}">
                <a16:creationId xmlns:a16="http://schemas.microsoft.com/office/drawing/2014/main" id="{6FF4D8EA-8A4E-C5F7-9938-4E2BA3757AC9}"/>
              </a:ext>
            </a:extLst>
          </p:cNvPr>
          <p:cNvPicPr>
            <a:picLocks noChangeAspect="1"/>
          </p:cNvPicPr>
          <p:nvPr/>
        </p:nvPicPr>
        <p:blipFill>
          <a:blip r:embed="rId3"/>
          <a:stretch>
            <a:fillRect/>
          </a:stretch>
        </p:blipFill>
        <p:spPr>
          <a:xfrm>
            <a:off x="8286045" y="5857708"/>
            <a:ext cx="3718882" cy="90838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nterview Questions to Ask the Hiring Manager | JRoss Recruiters">
            <a:extLst>
              <a:ext uri="{FF2B5EF4-FFF2-40B4-BE49-F238E27FC236}">
                <a16:creationId xmlns:a16="http://schemas.microsoft.com/office/drawing/2014/main" id="{1792A51C-9436-AE9D-F691-E53A2BDA8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B31E2903-F072-AE1E-8B6C-C89868FE81C7}"/>
              </a:ext>
            </a:extLst>
          </p:cNvPr>
          <p:cNvSpPr txBox="1"/>
          <p:nvPr/>
        </p:nvSpPr>
        <p:spPr>
          <a:xfrm>
            <a:off x="0" y="4447404"/>
            <a:ext cx="9307286" cy="224676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bg1"/>
                </a:solidFill>
                <a:uFillTx/>
                <a:latin typeface="Arial" pitchFamily="34"/>
                <a:cs typeface="Arial" pitchFamily="34"/>
              </a:rPr>
              <a:t>If you think of any questions, please email me at: </a:t>
            </a:r>
            <a:r>
              <a:rPr lang="en-GB" sz="2000" b="0" i="0" u="none" strike="noStrike" kern="1200" cap="none" spc="0" baseline="0" dirty="0">
                <a:solidFill>
                  <a:schemeClr val="bg1"/>
                </a:solidFill>
                <a:uFillTx/>
                <a:latin typeface="Arial" pitchFamily="34"/>
                <a:cs typeface="Arial" pitchFamily="34"/>
                <a:hlinkClick r:id="rId3">
                  <a:extLst>
                    <a:ext uri="{A12FA001-AC4F-418D-AE19-62706E023703}">
                      <ahyp:hlinkClr xmlns:ahyp="http://schemas.microsoft.com/office/drawing/2018/hyperlinkcolor" val="tx"/>
                    </a:ext>
                  </a:extLst>
                </a:hlinkClick>
              </a:rPr>
              <a:t>shaun.greenfield@gro.mmat.co.uk</a:t>
            </a:r>
            <a:endParaRPr lang="en-GB" sz="2000" b="0" i="0" u="none" strike="noStrike" kern="1200" cap="none" spc="0" baseline="0" dirty="0">
              <a:solidFill>
                <a:schemeClr val="bg1"/>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bg1"/>
                </a:solidFill>
                <a:uFillTx/>
                <a:latin typeface="Arial" pitchFamily="34"/>
                <a:cs typeface="Arial" pitchFamily="34"/>
                <a:hlinkClick r:id="rId4">
                  <a:extLst>
                    <a:ext uri="{A12FA001-AC4F-418D-AE19-62706E023703}">
                      <ahyp:hlinkClr xmlns:ahyp="http://schemas.microsoft.com/office/drawing/2018/hyperlinkcolor" val="tx"/>
                    </a:ext>
                  </a:extLst>
                </a:hlinkClick>
              </a:rPr>
              <a:t>violet.green@ids.mmat.co.uk</a:t>
            </a:r>
            <a:r>
              <a:rPr lang="en-GB" sz="2000" dirty="0">
                <a:solidFill>
                  <a:schemeClr val="bg1"/>
                </a:solidFill>
                <a:latin typeface="Arial" pitchFamily="34"/>
                <a:cs typeface="Arial" pitchFamily="34"/>
              </a:rPr>
              <a:t> </a:t>
            </a:r>
            <a:r>
              <a:rPr lang="en-GB" sz="2000" b="0" i="0" u="none" strike="noStrike" kern="1200" cap="none" spc="0" baseline="0" dirty="0">
                <a:solidFill>
                  <a:schemeClr val="bg1"/>
                </a:solidFill>
                <a:uFillTx/>
                <a:latin typeface="Arial" pitchFamily="34"/>
                <a:cs typeface="Arial" pitchFamily="34"/>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dirty="0">
              <a:solidFill>
                <a:schemeClr val="bg1"/>
              </a:solidFill>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bg1"/>
                </a:solidFill>
                <a:uFillTx/>
                <a:latin typeface="Arial" pitchFamily="34"/>
                <a:cs typeface="Arial" pitchFamily="34"/>
              </a:rPr>
              <a:t>Thank you for coming this evening, it was lovely to see you!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dirty="0">
              <a:solidFill>
                <a:schemeClr val="bg1"/>
              </a:solidFill>
              <a:uFillTx/>
              <a:latin typeface="Arial" pitchFamily="34"/>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solidFill>
                  <a:schemeClr val="bg1"/>
                </a:solidFill>
                <a:uFillTx/>
                <a:latin typeface="Arial" pitchFamily="34"/>
                <a:cs typeface="Arial" pitchFamily="34"/>
              </a:rPr>
              <a:t>We hope you all choose to join us for an epic US adventure!</a:t>
            </a:r>
          </a:p>
        </p:txBody>
      </p:sp>
    </p:spTree>
    <p:extLst>
      <p:ext uri="{BB962C8B-B14F-4D97-AF65-F5344CB8AC3E}">
        <p14:creationId xmlns:p14="http://schemas.microsoft.com/office/powerpoint/2010/main" val="1017031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BF0C-B79A-58B2-302A-4E3A58F92AA4}"/>
              </a:ext>
            </a:extLst>
          </p:cNvPr>
          <p:cNvSpPr txBox="1">
            <a:spLocks noGrp="1"/>
          </p:cNvSpPr>
          <p:nvPr>
            <p:ph type="title"/>
          </p:nvPr>
        </p:nvSpPr>
        <p:spPr>
          <a:xfrm>
            <a:off x="4005943" y="82701"/>
            <a:ext cx="4538617" cy="1107997"/>
          </a:xfrm>
        </p:spPr>
        <p:txBody>
          <a:bodyPr/>
          <a:lstStyle/>
          <a:p>
            <a:pPr lvl="0"/>
            <a:r>
              <a:rPr lang="en-GB" dirty="0">
                <a:latin typeface="Arial" pitchFamily="34"/>
                <a:cs typeface="Arial" pitchFamily="34"/>
              </a:rPr>
              <a:t>Meet the staff</a:t>
            </a:r>
          </a:p>
        </p:txBody>
      </p:sp>
      <p:pic>
        <p:nvPicPr>
          <p:cNvPr id="3" name="Picture 4" descr="A person taking a selfie&#10;&#10;Description automatically generated">
            <a:extLst>
              <a:ext uri="{FF2B5EF4-FFF2-40B4-BE49-F238E27FC236}">
                <a16:creationId xmlns:a16="http://schemas.microsoft.com/office/drawing/2014/main" id="{8FC0A9CD-6218-10C5-A619-EAA3734DB2A7}"/>
              </a:ext>
            </a:extLst>
          </p:cNvPr>
          <p:cNvPicPr>
            <a:picLocks noChangeAspect="1"/>
          </p:cNvPicPr>
          <p:nvPr/>
        </p:nvPicPr>
        <p:blipFill>
          <a:blip r:embed="rId2"/>
          <a:srcRect l="-416" t="20820" r="416" b="6101"/>
          <a:stretch>
            <a:fillRect/>
          </a:stretch>
        </p:blipFill>
        <p:spPr>
          <a:xfrm>
            <a:off x="456738" y="4307476"/>
            <a:ext cx="1838960" cy="2385329"/>
          </a:xfrm>
          <a:prstGeom prst="rect">
            <a:avLst/>
          </a:prstGeom>
          <a:noFill/>
          <a:ln cap="flat">
            <a:noFill/>
          </a:ln>
        </p:spPr>
      </p:pic>
      <p:sp>
        <p:nvSpPr>
          <p:cNvPr id="4" name="TextBox 9">
            <a:extLst>
              <a:ext uri="{FF2B5EF4-FFF2-40B4-BE49-F238E27FC236}">
                <a16:creationId xmlns:a16="http://schemas.microsoft.com/office/drawing/2014/main" id="{6DB98E3B-9C17-3CA2-8EB8-AB15706DC5F5}"/>
              </a:ext>
            </a:extLst>
          </p:cNvPr>
          <p:cNvSpPr txBox="1"/>
          <p:nvPr/>
        </p:nvSpPr>
        <p:spPr>
          <a:xfrm>
            <a:off x="3119868" y="5041496"/>
            <a:ext cx="4282417"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Arial" pitchFamily="34"/>
                <a:cs typeface="Arial" pitchFamily="34"/>
              </a:rPr>
              <a:t>Mr. Greenfield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Arial" pitchFamily="34"/>
                <a:cs typeface="Arial" pitchFamily="34"/>
              </a:rPr>
              <a:t>Trip Lead – The Grove School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Arial" pitchFamily="34"/>
              <a:cs typeface="Arial" pitchFamily="34"/>
            </a:endParaRPr>
          </a:p>
        </p:txBody>
      </p:sp>
      <p:pic>
        <p:nvPicPr>
          <p:cNvPr id="5" name="Picture 13" descr="A black text with black letters&#10;&#10;Description automatically generated">
            <a:extLst>
              <a:ext uri="{FF2B5EF4-FFF2-40B4-BE49-F238E27FC236}">
                <a16:creationId xmlns:a16="http://schemas.microsoft.com/office/drawing/2014/main" id="{010C4EFF-BA1B-9530-A814-240EC2CCFEEB}"/>
              </a:ext>
            </a:extLst>
          </p:cNvPr>
          <p:cNvPicPr>
            <a:picLocks noChangeAspect="1"/>
          </p:cNvPicPr>
          <p:nvPr/>
        </p:nvPicPr>
        <p:blipFill>
          <a:blip r:embed="rId3"/>
          <a:stretch>
            <a:fillRect/>
          </a:stretch>
        </p:blipFill>
        <p:spPr>
          <a:xfrm>
            <a:off x="7627306" y="4792230"/>
            <a:ext cx="4282417" cy="1047022"/>
          </a:xfrm>
          <a:prstGeom prst="rect">
            <a:avLst/>
          </a:prstGeom>
          <a:noFill/>
          <a:ln cap="flat">
            <a:noFill/>
          </a:ln>
        </p:spPr>
      </p:pic>
      <p:pic>
        <p:nvPicPr>
          <p:cNvPr id="1026" name="Picture 2" descr="Info panel picture">
            <a:extLst>
              <a:ext uri="{FF2B5EF4-FFF2-40B4-BE49-F238E27FC236}">
                <a16:creationId xmlns:a16="http://schemas.microsoft.com/office/drawing/2014/main" id="{EEE797B3-EFAC-332F-F29E-23C7E7BD1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0" y="1190698"/>
            <a:ext cx="2366356" cy="23663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11B0AFE3-9EDC-E2F2-8547-D5BE7F36F554}"/>
              </a:ext>
            </a:extLst>
          </p:cNvPr>
          <p:cNvSpPr txBox="1"/>
          <p:nvPr/>
        </p:nvSpPr>
        <p:spPr>
          <a:xfrm>
            <a:off x="3119869" y="2237423"/>
            <a:ext cx="4148139"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Arial" pitchFamily="34"/>
                <a:cs typeface="Arial" pitchFamily="34"/>
              </a:rPr>
              <a:t>Mrs. Green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Arial" pitchFamily="34"/>
                <a:cs typeface="Arial" pitchFamily="34"/>
              </a:rPr>
              <a:t>Trip Lead – </a:t>
            </a:r>
            <a:r>
              <a:rPr lang="en-GB" sz="2400" b="0" i="0" u="none" strike="noStrike" kern="1200" cap="none" spc="0" baseline="0" dirty="0" err="1">
                <a:solidFill>
                  <a:srgbClr val="000000"/>
                </a:solidFill>
                <a:uFillTx/>
                <a:latin typeface="Arial" pitchFamily="34"/>
                <a:cs typeface="Arial" pitchFamily="34"/>
              </a:rPr>
              <a:t>Idsall</a:t>
            </a:r>
            <a:r>
              <a:rPr lang="en-GB" sz="2400" b="0" i="0" u="none" strike="noStrike" kern="1200" cap="none" spc="0" baseline="0" dirty="0">
                <a:solidFill>
                  <a:srgbClr val="000000"/>
                </a:solidFill>
                <a:uFillTx/>
                <a:latin typeface="Arial" pitchFamily="34"/>
                <a:cs typeface="Arial" pitchFamily="34"/>
              </a:rPr>
              <a:t> School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000000"/>
              </a:solidFill>
              <a:uFillTx/>
              <a:latin typeface="Arial" pitchFamily="34"/>
              <a:cs typeface="Arial" pitchFamily="34"/>
            </a:endParaRPr>
          </a:p>
        </p:txBody>
      </p:sp>
      <p:pic>
        <p:nvPicPr>
          <p:cNvPr id="6" name="Picture 5">
            <a:extLst>
              <a:ext uri="{FF2B5EF4-FFF2-40B4-BE49-F238E27FC236}">
                <a16:creationId xmlns:a16="http://schemas.microsoft.com/office/drawing/2014/main" id="{7522AC8E-7630-4576-1724-146EE8DE656B}"/>
              </a:ext>
            </a:extLst>
          </p:cNvPr>
          <p:cNvPicPr>
            <a:picLocks noChangeAspect="1"/>
          </p:cNvPicPr>
          <p:nvPr/>
        </p:nvPicPr>
        <p:blipFill>
          <a:blip r:embed="rId5"/>
          <a:stretch>
            <a:fillRect/>
          </a:stretch>
        </p:blipFill>
        <p:spPr>
          <a:xfrm>
            <a:off x="7038602" y="1650172"/>
            <a:ext cx="4694130" cy="1778828"/>
          </a:xfrm>
          <a:prstGeom prst="rect">
            <a:avLst/>
          </a:prstGeom>
        </p:spPr>
      </p:pic>
    </p:spTree>
    <p:extLst>
      <p:ext uri="{BB962C8B-B14F-4D97-AF65-F5344CB8AC3E}">
        <p14:creationId xmlns:p14="http://schemas.microsoft.com/office/powerpoint/2010/main" val="144794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BD0D-FBA2-FC23-4782-04E178D56644}"/>
              </a:ext>
            </a:extLst>
          </p:cNvPr>
          <p:cNvSpPr txBox="1">
            <a:spLocks noGrp="1"/>
          </p:cNvSpPr>
          <p:nvPr>
            <p:ph type="title"/>
          </p:nvPr>
        </p:nvSpPr>
        <p:spPr>
          <a:xfrm>
            <a:off x="957943" y="0"/>
            <a:ext cx="9971314" cy="1325563"/>
          </a:xfrm>
        </p:spPr>
        <p:txBody>
          <a:bodyPr/>
          <a:lstStyle/>
          <a:p>
            <a:pPr lvl="0"/>
            <a:r>
              <a:rPr lang="en-US" dirty="0">
                <a:latin typeface="Arial" pitchFamily="34"/>
                <a:cs typeface="Arial" pitchFamily="34"/>
              </a:rPr>
              <a:t>Las Vegas 2026</a:t>
            </a:r>
            <a:endParaRPr lang="en-GB" dirty="0">
              <a:latin typeface="Arial" pitchFamily="34"/>
              <a:cs typeface="Arial" pitchFamily="34"/>
            </a:endParaRPr>
          </a:p>
        </p:txBody>
      </p:sp>
      <p:sp>
        <p:nvSpPr>
          <p:cNvPr id="3" name="Content Placeholder 2">
            <a:extLst>
              <a:ext uri="{FF2B5EF4-FFF2-40B4-BE49-F238E27FC236}">
                <a16:creationId xmlns:a16="http://schemas.microsoft.com/office/drawing/2014/main" id="{1DB720BA-FB3F-9A2B-5223-F73A5B8612C6}"/>
              </a:ext>
            </a:extLst>
          </p:cNvPr>
          <p:cNvSpPr txBox="1">
            <a:spLocks noGrp="1"/>
          </p:cNvSpPr>
          <p:nvPr>
            <p:ph idx="1"/>
          </p:nvPr>
        </p:nvSpPr>
        <p:spPr>
          <a:xfrm>
            <a:off x="348343" y="948248"/>
            <a:ext cx="11495314" cy="4485882"/>
          </a:xfrm>
        </p:spPr>
        <p:txBody>
          <a:bodyPr>
            <a:normAutofit/>
          </a:bodyPr>
          <a:lstStyle/>
          <a:p>
            <a:pPr marL="0" lvl="0" indent="0">
              <a:buNone/>
            </a:pPr>
            <a:r>
              <a:rPr lang="en-US" sz="2400" dirty="0">
                <a:latin typeface="Arial" pitchFamily="34"/>
                <a:cs typeface="Arial" pitchFamily="34"/>
              </a:rPr>
              <a:t>The trip will run from </a:t>
            </a:r>
            <a:r>
              <a:rPr lang="en-US" sz="2400" b="1" dirty="0">
                <a:latin typeface="Arial" pitchFamily="34"/>
                <a:cs typeface="Arial" pitchFamily="34"/>
              </a:rPr>
              <a:t>Sunday 25</a:t>
            </a:r>
            <a:r>
              <a:rPr lang="en-US" sz="2400" b="1" baseline="30000" dirty="0">
                <a:latin typeface="Arial" pitchFamily="34"/>
                <a:cs typeface="Arial" pitchFamily="34"/>
              </a:rPr>
              <a:t>th</a:t>
            </a:r>
            <a:r>
              <a:rPr lang="en-US" sz="2400" b="1" dirty="0">
                <a:latin typeface="Arial" pitchFamily="34"/>
                <a:cs typeface="Arial" pitchFamily="34"/>
              </a:rPr>
              <a:t> October – Friday 30</a:t>
            </a:r>
            <a:r>
              <a:rPr lang="en-US" sz="2400" b="1" baseline="30000" dirty="0">
                <a:latin typeface="Arial" pitchFamily="34"/>
                <a:cs typeface="Arial" pitchFamily="34"/>
              </a:rPr>
              <a:t>th</a:t>
            </a:r>
            <a:r>
              <a:rPr lang="en-US" sz="2400" b="1" dirty="0">
                <a:latin typeface="Arial" pitchFamily="34"/>
                <a:cs typeface="Arial" pitchFamily="34"/>
              </a:rPr>
              <a:t> October 2026</a:t>
            </a:r>
            <a:r>
              <a:rPr lang="en-US" sz="2400" dirty="0">
                <a:latin typeface="Arial" pitchFamily="34"/>
                <a:cs typeface="Arial" pitchFamily="34"/>
              </a:rPr>
              <a:t>.</a:t>
            </a:r>
          </a:p>
          <a:p>
            <a:pPr marL="0" lvl="0" indent="0">
              <a:buNone/>
            </a:pPr>
            <a:endParaRPr lang="en-US" sz="2400" dirty="0">
              <a:latin typeface="Arial" pitchFamily="34"/>
              <a:cs typeface="Arial" pitchFamily="34"/>
            </a:endParaRPr>
          </a:p>
          <a:p>
            <a:pPr marL="0" lvl="0" indent="0">
              <a:buNone/>
            </a:pPr>
            <a:r>
              <a:rPr lang="en-US" sz="2400" dirty="0">
                <a:latin typeface="Arial" pitchFamily="34"/>
                <a:cs typeface="Arial" pitchFamily="34"/>
              </a:rPr>
              <a:t>The trip is open to all students currently in </a:t>
            </a:r>
            <a:r>
              <a:rPr lang="en-US" sz="2400" b="1" dirty="0">
                <a:latin typeface="Arial" pitchFamily="34"/>
                <a:cs typeface="Arial" pitchFamily="34"/>
              </a:rPr>
              <a:t>Year 8</a:t>
            </a:r>
            <a:r>
              <a:rPr lang="en-US" sz="2400" dirty="0">
                <a:latin typeface="Arial" pitchFamily="34"/>
                <a:cs typeface="Arial" pitchFamily="34"/>
              </a:rPr>
              <a:t> and </a:t>
            </a:r>
            <a:r>
              <a:rPr lang="en-US" sz="2400" b="1" dirty="0">
                <a:latin typeface="Arial" pitchFamily="34"/>
                <a:cs typeface="Arial" pitchFamily="34"/>
              </a:rPr>
              <a:t>Year 9</a:t>
            </a:r>
            <a:r>
              <a:rPr lang="en-US" sz="2400" dirty="0">
                <a:latin typeface="Arial" pitchFamily="34"/>
                <a:cs typeface="Arial" pitchFamily="34"/>
              </a:rPr>
              <a:t>, during the academic year 2024-2025. </a:t>
            </a:r>
          </a:p>
          <a:p>
            <a:pPr marL="0" lvl="0" indent="0">
              <a:buNone/>
            </a:pPr>
            <a:r>
              <a:rPr lang="en-US" sz="2400" dirty="0">
                <a:latin typeface="Arial" pitchFamily="34"/>
                <a:cs typeface="Arial" pitchFamily="34"/>
              </a:rPr>
              <a:t>Taking Geography at GCSE is not a pre-requisite in participating in the trip, although we would strongly recommend participants taking Geography at GSCE as this trip will support students’ understanding of key GCSE topic areas.</a:t>
            </a:r>
          </a:p>
          <a:p>
            <a:pPr marL="0" lvl="0" indent="0">
              <a:buNone/>
            </a:pPr>
            <a:endParaRPr lang="en-US" sz="2400" dirty="0">
              <a:latin typeface="Arial" pitchFamily="34"/>
              <a:cs typeface="Arial" pitchFamily="34"/>
            </a:endParaRPr>
          </a:p>
          <a:p>
            <a:pPr marL="0" lvl="0" indent="0">
              <a:buNone/>
            </a:pPr>
            <a:r>
              <a:rPr lang="en-US" sz="2400" dirty="0">
                <a:latin typeface="Arial" pitchFamily="34"/>
                <a:cs typeface="Arial" pitchFamily="34"/>
              </a:rPr>
              <a:t>This is a combined trip </a:t>
            </a:r>
            <a:r>
              <a:rPr lang="en-US" sz="2400" dirty="0" err="1">
                <a:latin typeface="Arial" pitchFamily="34"/>
                <a:cs typeface="Arial" pitchFamily="34"/>
              </a:rPr>
              <a:t>betwen</a:t>
            </a:r>
            <a:r>
              <a:rPr lang="en-US" sz="2400" dirty="0">
                <a:latin typeface="Arial" pitchFamily="34"/>
                <a:cs typeface="Arial" pitchFamily="34"/>
              </a:rPr>
              <a:t> </a:t>
            </a:r>
            <a:r>
              <a:rPr lang="en-US" sz="2400" dirty="0" err="1">
                <a:latin typeface="Arial" pitchFamily="34"/>
                <a:cs typeface="Arial" pitchFamily="34"/>
              </a:rPr>
              <a:t>Idsall</a:t>
            </a:r>
            <a:r>
              <a:rPr lang="en-US" sz="2400" dirty="0">
                <a:latin typeface="Arial" pitchFamily="34"/>
                <a:cs typeface="Arial" pitchFamily="34"/>
              </a:rPr>
              <a:t> School and The Grove School, who will also be contributing students to the trip.</a:t>
            </a:r>
          </a:p>
        </p:txBody>
      </p:sp>
      <p:pic>
        <p:nvPicPr>
          <p:cNvPr id="5" name="Picture 13" descr="A black text with black letters&#10;&#10;Description automatically generated">
            <a:extLst>
              <a:ext uri="{FF2B5EF4-FFF2-40B4-BE49-F238E27FC236}">
                <a16:creationId xmlns:a16="http://schemas.microsoft.com/office/drawing/2014/main" id="{7CFD2CAD-0C87-7B2A-C5AD-300C77FFD629}"/>
              </a:ext>
            </a:extLst>
          </p:cNvPr>
          <p:cNvPicPr>
            <a:picLocks noChangeAspect="1"/>
          </p:cNvPicPr>
          <p:nvPr/>
        </p:nvPicPr>
        <p:blipFill>
          <a:blip r:embed="rId2"/>
          <a:stretch>
            <a:fillRect/>
          </a:stretch>
        </p:blipFill>
        <p:spPr>
          <a:xfrm>
            <a:off x="7766054" y="5596740"/>
            <a:ext cx="4324353" cy="1057275"/>
          </a:xfrm>
          <a:prstGeom prst="rect">
            <a:avLst/>
          </a:prstGeom>
          <a:noFill/>
          <a:ln cap="flat">
            <a:noFill/>
          </a:ln>
        </p:spPr>
      </p:pic>
      <p:pic>
        <p:nvPicPr>
          <p:cNvPr id="4" name="Picture 3">
            <a:extLst>
              <a:ext uri="{FF2B5EF4-FFF2-40B4-BE49-F238E27FC236}">
                <a16:creationId xmlns:a16="http://schemas.microsoft.com/office/drawing/2014/main" id="{DD56E3AB-A22A-8369-881C-6EB1E17FE27E}"/>
              </a:ext>
            </a:extLst>
          </p:cNvPr>
          <p:cNvPicPr>
            <a:picLocks noChangeAspect="1"/>
          </p:cNvPicPr>
          <p:nvPr/>
        </p:nvPicPr>
        <p:blipFill>
          <a:blip r:embed="rId3"/>
          <a:stretch>
            <a:fillRect/>
          </a:stretch>
        </p:blipFill>
        <p:spPr>
          <a:xfrm>
            <a:off x="0" y="5056815"/>
            <a:ext cx="4724400" cy="17902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eath Valley National Park, California. [5384x4160] : r/EarthPorn">
            <a:extLst>
              <a:ext uri="{FF2B5EF4-FFF2-40B4-BE49-F238E27FC236}">
                <a16:creationId xmlns:a16="http://schemas.microsoft.com/office/drawing/2014/main" id="{3D7674EF-B7E5-0460-C202-A849FA3F62DC}"/>
              </a:ext>
            </a:extLst>
          </p:cNvPr>
          <p:cNvPicPr>
            <a:picLocks noChangeAspect="1"/>
          </p:cNvPicPr>
          <p:nvPr/>
        </p:nvPicPr>
        <p:blipFill>
          <a:blip r:embed="rId2"/>
          <a:srcRect/>
          <a:stretch>
            <a:fillRect/>
          </a:stretch>
        </p:blipFill>
        <p:spPr>
          <a:xfrm>
            <a:off x="7323594" y="3088632"/>
            <a:ext cx="2771546" cy="2141497"/>
          </a:xfrm>
          <a:prstGeom prst="rect">
            <a:avLst/>
          </a:prstGeom>
          <a:noFill/>
          <a:ln cap="flat">
            <a:noFill/>
          </a:ln>
        </p:spPr>
      </p:pic>
      <p:sp>
        <p:nvSpPr>
          <p:cNvPr id="3" name="Title 1">
            <a:extLst>
              <a:ext uri="{FF2B5EF4-FFF2-40B4-BE49-F238E27FC236}">
                <a16:creationId xmlns:a16="http://schemas.microsoft.com/office/drawing/2014/main" id="{3419A33C-A0B6-6E76-A1AA-B197570C5346}"/>
              </a:ext>
            </a:extLst>
          </p:cNvPr>
          <p:cNvSpPr txBox="1">
            <a:spLocks noGrp="1"/>
          </p:cNvSpPr>
          <p:nvPr>
            <p:ph type="title"/>
          </p:nvPr>
        </p:nvSpPr>
        <p:spPr/>
        <p:txBody>
          <a:bodyPr/>
          <a:lstStyle/>
          <a:p>
            <a:pPr lvl="0"/>
            <a:r>
              <a:rPr lang="en-US">
                <a:latin typeface="Arial" pitchFamily="34"/>
                <a:cs typeface="Arial" pitchFamily="34"/>
              </a:rPr>
              <a:t>Why Las Vegas?</a:t>
            </a:r>
            <a:endParaRPr lang="en-GB">
              <a:latin typeface="Arial" pitchFamily="34"/>
              <a:cs typeface="Arial" pitchFamily="34"/>
            </a:endParaRPr>
          </a:p>
        </p:txBody>
      </p:sp>
      <p:sp>
        <p:nvSpPr>
          <p:cNvPr id="4" name="Content Placeholder 2">
            <a:extLst>
              <a:ext uri="{FF2B5EF4-FFF2-40B4-BE49-F238E27FC236}">
                <a16:creationId xmlns:a16="http://schemas.microsoft.com/office/drawing/2014/main" id="{1C6523A7-79C1-2939-5126-E196EE5D9AA2}"/>
              </a:ext>
            </a:extLst>
          </p:cNvPr>
          <p:cNvSpPr txBox="1">
            <a:spLocks noGrp="1"/>
          </p:cNvSpPr>
          <p:nvPr>
            <p:ph idx="1"/>
          </p:nvPr>
        </p:nvSpPr>
        <p:spPr>
          <a:xfrm>
            <a:off x="838203" y="1825627"/>
            <a:ext cx="6335484" cy="4351336"/>
          </a:xfrm>
        </p:spPr>
        <p:txBody>
          <a:bodyPr/>
          <a:lstStyle/>
          <a:p>
            <a:pPr marL="0" lvl="0" indent="0">
              <a:buNone/>
            </a:pPr>
            <a:r>
              <a:rPr lang="en-US">
                <a:latin typeface="Arial" pitchFamily="34"/>
                <a:cs typeface="Arial" pitchFamily="34"/>
              </a:rPr>
              <a:t>Las Vegas is a perfect base for visiting geographical features, such as The Grand Canyon, Lake Mead, the Hoover Dam, Death Valley National Park </a:t>
            </a:r>
          </a:p>
          <a:p>
            <a:pPr marL="0" lvl="0" indent="0">
              <a:buNone/>
            </a:pPr>
            <a:endParaRPr lang="en-US">
              <a:latin typeface="Arial" pitchFamily="34"/>
              <a:cs typeface="Arial" pitchFamily="34"/>
            </a:endParaRPr>
          </a:p>
          <a:p>
            <a:pPr marL="0" lvl="0" indent="0">
              <a:buNone/>
            </a:pPr>
            <a:r>
              <a:rPr lang="en-US">
                <a:latin typeface="Arial" pitchFamily="34"/>
                <a:cs typeface="Arial" pitchFamily="34"/>
              </a:rPr>
              <a:t>This trip also offers students with the cultural experience of visiting the USA.</a:t>
            </a:r>
            <a:endParaRPr lang="en-GB">
              <a:latin typeface="Arial" pitchFamily="34"/>
              <a:cs typeface="Arial" pitchFamily="34"/>
            </a:endParaRPr>
          </a:p>
        </p:txBody>
      </p:sp>
      <p:pic>
        <p:nvPicPr>
          <p:cNvPr id="5" name="Picture 2" descr="The Best Time to Visit Las Vegas">
            <a:extLst>
              <a:ext uri="{FF2B5EF4-FFF2-40B4-BE49-F238E27FC236}">
                <a16:creationId xmlns:a16="http://schemas.microsoft.com/office/drawing/2014/main" id="{8A20C49D-3B0E-0F45-ECA7-208734579FAE}"/>
              </a:ext>
            </a:extLst>
          </p:cNvPr>
          <p:cNvPicPr>
            <a:picLocks noChangeAspect="1"/>
          </p:cNvPicPr>
          <p:nvPr/>
        </p:nvPicPr>
        <p:blipFill>
          <a:blip r:embed="rId3"/>
          <a:srcRect/>
          <a:stretch>
            <a:fillRect/>
          </a:stretch>
        </p:blipFill>
        <p:spPr>
          <a:xfrm>
            <a:off x="7841126" y="365129"/>
            <a:ext cx="3942664" cy="2628442"/>
          </a:xfrm>
          <a:prstGeom prst="rect">
            <a:avLst/>
          </a:prstGeom>
          <a:noFill/>
          <a:ln cap="flat">
            <a:noFill/>
          </a:ln>
        </p:spPr>
      </p:pic>
      <p:pic>
        <p:nvPicPr>
          <p:cNvPr id="6" name="Picture 4" descr="25 Best Things to Do in Vegas">
            <a:extLst>
              <a:ext uri="{FF2B5EF4-FFF2-40B4-BE49-F238E27FC236}">
                <a16:creationId xmlns:a16="http://schemas.microsoft.com/office/drawing/2014/main" id="{7F09DD1C-46B2-F7D6-D508-85A9DE93FA4D}"/>
              </a:ext>
            </a:extLst>
          </p:cNvPr>
          <p:cNvPicPr>
            <a:picLocks noChangeAspect="1"/>
          </p:cNvPicPr>
          <p:nvPr/>
        </p:nvPicPr>
        <p:blipFill>
          <a:blip r:embed="rId4"/>
          <a:srcRect/>
          <a:stretch>
            <a:fillRect/>
          </a:stretch>
        </p:blipFill>
        <p:spPr>
          <a:xfrm>
            <a:off x="9577608" y="2601687"/>
            <a:ext cx="2206172" cy="1654625"/>
          </a:xfrm>
          <a:prstGeom prst="rect">
            <a:avLst/>
          </a:prstGeom>
          <a:noFill/>
          <a:ln cap="flat">
            <a:noFill/>
          </a:ln>
        </p:spPr>
      </p:pic>
      <p:pic>
        <p:nvPicPr>
          <p:cNvPr id="7" name="Picture 8" descr="Engineering Channel: Hoover Dam">
            <a:extLst>
              <a:ext uri="{FF2B5EF4-FFF2-40B4-BE49-F238E27FC236}">
                <a16:creationId xmlns:a16="http://schemas.microsoft.com/office/drawing/2014/main" id="{82DAABED-E0F8-1E69-8524-E91563002C50}"/>
              </a:ext>
            </a:extLst>
          </p:cNvPr>
          <p:cNvPicPr>
            <a:picLocks noChangeAspect="1"/>
          </p:cNvPicPr>
          <p:nvPr/>
        </p:nvPicPr>
        <p:blipFill>
          <a:blip r:embed="rId5"/>
          <a:srcRect/>
          <a:stretch>
            <a:fillRect/>
          </a:stretch>
        </p:blipFill>
        <p:spPr>
          <a:xfrm>
            <a:off x="8831604" y="4731882"/>
            <a:ext cx="2771546" cy="1848267"/>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860B-8D59-28B2-40FD-5B3A36AE8887}"/>
              </a:ext>
            </a:extLst>
          </p:cNvPr>
          <p:cNvSpPr txBox="1">
            <a:spLocks noGrp="1"/>
          </p:cNvSpPr>
          <p:nvPr>
            <p:ph type="title"/>
          </p:nvPr>
        </p:nvSpPr>
        <p:spPr>
          <a:xfrm>
            <a:off x="838200" y="365125"/>
            <a:ext cx="10515600" cy="725563"/>
          </a:xfrm>
        </p:spPr>
        <p:txBody>
          <a:bodyPr/>
          <a:lstStyle/>
          <a:p>
            <a:pPr lvl="0"/>
            <a:r>
              <a:rPr lang="en-GB" dirty="0">
                <a:latin typeface="Arial" pitchFamily="34"/>
                <a:cs typeface="Arial" pitchFamily="34"/>
              </a:rPr>
              <a:t>We will be travelling with NST</a:t>
            </a:r>
          </a:p>
        </p:txBody>
      </p:sp>
      <p:sp>
        <p:nvSpPr>
          <p:cNvPr id="3" name="Content Placeholder 2">
            <a:extLst>
              <a:ext uri="{FF2B5EF4-FFF2-40B4-BE49-F238E27FC236}">
                <a16:creationId xmlns:a16="http://schemas.microsoft.com/office/drawing/2014/main" id="{7558E840-DF7C-0398-04B2-ACCECA507D20}"/>
              </a:ext>
            </a:extLst>
          </p:cNvPr>
          <p:cNvSpPr txBox="1">
            <a:spLocks noGrp="1"/>
          </p:cNvSpPr>
          <p:nvPr>
            <p:ph idx="1"/>
          </p:nvPr>
        </p:nvSpPr>
        <p:spPr>
          <a:xfrm>
            <a:off x="374471" y="1415976"/>
            <a:ext cx="7663540" cy="4351336"/>
          </a:xfrm>
        </p:spPr>
        <p:txBody>
          <a:bodyPr/>
          <a:lstStyle/>
          <a:p>
            <a:pPr lvl="0">
              <a:lnSpc>
                <a:spcPct val="80000"/>
              </a:lnSpc>
            </a:pPr>
            <a:r>
              <a:rPr lang="en-GB" sz="2600" dirty="0">
                <a:latin typeface="Arial" pitchFamily="34"/>
                <a:cs typeface="Arial" pitchFamily="34"/>
              </a:rPr>
              <a:t>Established 1967 - over 45 years’ experience</a:t>
            </a:r>
          </a:p>
          <a:p>
            <a:pPr lvl="0">
              <a:lnSpc>
                <a:spcPct val="80000"/>
              </a:lnSpc>
            </a:pPr>
            <a:endParaRPr lang="en-GB" sz="2600" dirty="0">
              <a:latin typeface="Arial" pitchFamily="34"/>
              <a:cs typeface="Arial" pitchFamily="34"/>
            </a:endParaRPr>
          </a:p>
          <a:p>
            <a:pPr lvl="0">
              <a:lnSpc>
                <a:spcPct val="80000"/>
              </a:lnSpc>
            </a:pPr>
            <a:r>
              <a:rPr lang="en-GB" sz="2600" dirty="0">
                <a:latin typeface="Arial" pitchFamily="34"/>
                <a:cs typeface="Arial" pitchFamily="34"/>
              </a:rPr>
              <a:t>Government recommended health and safety policy</a:t>
            </a:r>
          </a:p>
          <a:p>
            <a:pPr lvl="0">
              <a:lnSpc>
                <a:spcPct val="80000"/>
              </a:lnSpc>
            </a:pPr>
            <a:endParaRPr lang="en-GB" sz="2600" dirty="0">
              <a:latin typeface="Arial" pitchFamily="34"/>
              <a:cs typeface="Arial" pitchFamily="34"/>
            </a:endParaRPr>
          </a:p>
          <a:p>
            <a:pPr lvl="0">
              <a:lnSpc>
                <a:spcPct val="80000"/>
              </a:lnSpc>
            </a:pPr>
            <a:r>
              <a:rPr lang="en-US" sz="2600" dirty="0">
                <a:latin typeface="Arial" pitchFamily="34"/>
                <a:cs typeface="Arial" pitchFamily="34"/>
              </a:rPr>
              <a:t>ABTA and ATOL protected - your payments are insured</a:t>
            </a:r>
          </a:p>
          <a:p>
            <a:pPr lvl="0">
              <a:lnSpc>
                <a:spcPct val="80000"/>
              </a:lnSpc>
            </a:pPr>
            <a:endParaRPr lang="en-GB" sz="2600" dirty="0">
              <a:latin typeface="Arial" pitchFamily="34"/>
              <a:cs typeface="Arial" pitchFamily="34"/>
            </a:endParaRPr>
          </a:p>
          <a:p>
            <a:pPr lvl="0">
              <a:lnSpc>
                <a:spcPct val="80000"/>
              </a:lnSpc>
            </a:pPr>
            <a:r>
              <a:rPr lang="en-GB" sz="2600" dirty="0">
                <a:latin typeface="Arial" pitchFamily="34"/>
                <a:cs typeface="Arial" pitchFamily="34"/>
              </a:rPr>
              <a:t>Insurance cover and 24-hour medical assistance cover</a:t>
            </a:r>
            <a:endParaRPr lang="en-US" sz="2600" dirty="0">
              <a:latin typeface="Arial" pitchFamily="34"/>
              <a:cs typeface="Arial" pitchFamily="34"/>
            </a:endParaRPr>
          </a:p>
        </p:txBody>
      </p:sp>
      <p:pic>
        <p:nvPicPr>
          <p:cNvPr id="4" name="Picture 3" descr="NST | School Travel Organiser">
            <a:extLst>
              <a:ext uri="{FF2B5EF4-FFF2-40B4-BE49-F238E27FC236}">
                <a16:creationId xmlns:a16="http://schemas.microsoft.com/office/drawing/2014/main" id="{49F9D54C-95E5-765A-73C7-EE5EBCD27AC8}"/>
              </a:ext>
            </a:extLst>
          </p:cNvPr>
          <p:cNvPicPr>
            <a:picLocks noChangeAspect="1"/>
          </p:cNvPicPr>
          <p:nvPr/>
        </p:nvPicPr>
        <p:blipFill>
          <a:blip r:embed="rId2"/>
          <a:srcRect/>
          <a:stretch>
            <a:fillRect/>
          </a:stretch>
        </p:blipFill>
        <p:spPr>
          <a:xfrm>
            <a:off x="8229600" y="2404625"/>
            <a:ext cx="3615052" cy="1517766"/>
          </a:xfrm>
          <a:prstGeom prst="rect">
            <a:avLst/>
          </a:prstGeom>
          <a:noFill/>
          <a:ln cap="flat">
            <a:noFill/>
          </a:ln>
        </p:spPr>
      </p:pic>
      <p:pic>
        <p:nvPicPr>
          <p:cNvPr id="6" name="Picture 13" descr="A black text with black letters&#10;&#10;Description automatically generated">
            <a:extLst>
              <a:ext uri="{FF2B5EF4-FFF2-40B4-BE49-F238E27FC236}">
                <a16:creationId xmlns:a16="http://schemas.microsoft.com/office/drawing/2014/main" id="{50C61CF6-E891-604C-2695-F7FDE72AB607}"/>
              </a:ext>
            </a:extLst>
          </p:cNvPr>
          <p:cNvPicPr>
            <a:picLocks noChangeAspect="1"/>
          </p:cNvPicPr>
          <p:nvPr/>
        </p:nvPicPr>
        <p:blipFill>
          <a:blip r:embed="rId3"/>
          <a:stretch>
            <a:fillRect/>
          </a:stretch>
        </p:blipFill>
        <p:spPr>
          <a:xfrm>
            <a:off x="7985760" y="5596741"/>
            <a:ext cx="4104647" cy="1003558"/>
          </a:xfrm>
          <a:prstGeom prst="rect">
            <a:avLst/>
          </a:prstGeom>
          <a:noFill/>
          <a:ln cap="flat">
            <a:noFill/>
          </a:ln>
        </p:spPr>
      </p:pic>
      <p:pic>
        <p:nvPicPr>
          <p:cNvPr id="5" name="Picture 4">
            <a:extLst>
              <a:ext uri="{FF2B5EF4-FFF2-40B4-BE49-F238E27FC236}">
                <a16:creationId xmlns:a16="http://schemas.microsoft.com/office/drawing/2014/main" id="{F322217E-29A3-F40E-2BDE-1788177C72B9}"/>
              </a:ext>
            </a:extLst>
          </p:cNvPr>
          <p:cNvPicPr>
            <a:picLocks noChangeAspect="1"/>
          </p:cNvPicPr>
          <p:nvPr/>
        </p:nvPicPr>
        <p:blipFill>
          <a:blip r:embed="rId4"/>
          <a:stretch>
            <a:fillRect/>
          </a:stretch>
        </p:blipFill>
        <p:spPr>
          <a:xfrm>
            <a:off x="0" y="5434036"/>
            <a:ext cx="3766457" cy="14239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4181-18E6-09D2-FFF3-C49627328717}"/>
              </a:ext>
            </a:extLst>
          </p:cNvPr>
          <p:cNvSpPr txBox="1">
            <a:spLocks noGrp="1"/>
          </p:cNvSpPr>
          <p:nvPr>
            <p:ph type="title"/>
          </p:nvPr>
        </p:nvSpPr>
        <p:spPr/>
        <p:txBody>
          <a:bodyPr/>
          <a:lstStyle/>
          <a:p>
            <a:pPr lvl="0"/>
            <a:r>
              <a:rPr lang="en-GB">
                <a:latin typeface="Arial" pitchFamily="34"/>
                <a:cs typeface="Arial" pitchFamily="34"/>
              </a:rPr>
              <a:t>Travelling to and from Las Vegas</a:t>
            </a:r>
          </a:p>
        </p:txBody>
      </p:sp>
      <p:sp>
        <p:nvSpPr>
          <p:cNvPr id="3" name="Content Placeholder 2">
            <a:extLst>
              <a:ext uri="{FF2B5EF4-FFF2-40B4-BE49-F238E27FC236}">
                <a16:creationId xmlns:a16="http://schemas.microsoft.com/office/drawing/2014/main" id="{DA412A3C-2733-4036-2FA4-AA7CEFF6B926}"/>
              </a:ext>
            </a:extLst>
          </p:cNvPr>
          <p:cNvSpPr txBox="1">
            <a:spLocks noGrp="1"/>
          </p:cNvSpPr>
          <p:nvPr>
            <p:ph idx="1"/>
          </p:nvPr>
        </p:nvSpPr>
        <p:spPr>
          <a:xfrm>
            <a:off x="153305" y="1664487"/>
            <a:ext cx="8545283" cy="4828388"/>
          </a:xfrm>
        </p:spPr>
        <p:txBody>
          <a:bodyPr/>
          <a:lstStyle/>
          <a:p>
            <a:pPr marL="0" lvl="0" indent="0">
              <a:lnSpc>
                <a:spcPct val="105000"/>
              </a:lnSpc>
              <a:spcAft>
                <a:spcPts val="800"/>
              </a:spcAft>
              <a:buNone/>
            </a:pPr>
            <a:r>
              <a:rPr lang="en-GB" sz="2400" dirty="0">
                <a:solidFill>
                  <a:srgbClr val="222222"/>
                </a:solidFill>
                <a:latin typeface="Arial" pitchFamily="34"/>
                <a:cs typeface="Arial" pitchFamily="34"/>
              </a:rPr>
              <a:t>The coach will leave </a:t>
            </a:r>
            <a:r>
              <a:rPr lang="en-GB" sz="2400" dirty="0" err="1">
                <a:solidFill>
                  <a:srgbClr val="222222"/>
                </a:solidFill>
                <a:latin typeface="Arial" pitchFamily="34"/>
                <a:cs typeface="Arial" pitchFamily="34"/>
              </a:rPr>
              <a:t>Idsall</a:t>
            </a:r>
            <a:r>
              <a:rPr lang="en-GB" sz="2400" dirty="0">
                <a:solidFill>
                  <a:srgbClr val="222222"/>
                </a:solidFill>
                <a:latin typeface="Arial" pitchFamily="34"/>
                <a:cs typeface="Arial" pitchFamily="34"/>
              </a:rPr>
              <a:t> School car park early on</a:t>
            </a:r>
            <a:r>
              <a:rPr lang="en-GB" sz="2400" b="1" dirty="0">
                <a:solidFill>
                  <a:srgbClr val="222222"/>
                </a:solidFill>
                <a:latin typeface="Arial" pitchFamily="34"/>
                <a:cs typeface="Arial" pitchFamily="34"/>
              </a:rPr>
              <a:t> Sunday 25th October – coach transfer to London Heathrow.</a:t>
            </a:r>
          </a:p>
          <a:p>
            <a:pPr marL="0" lvl="0" indent="0">
              <a:lnSpc>
                <a:spcPct val="105000"/>
              </a:lnSpc>
              <a:spcAft>
                <a:spcPts val="800"/>
              </a:spcAft>
              <a:buNone/>
            </a:pPr>
            <a:endParaRPr lang="en-GB" sz="2400" b="1" dirty="0">
              <a:solidFill>
                <a:srgbClr val="222222"/>
              </a:solidFill>
              <a:latin typeface="Arial" pitchFamily="34"/>
              <a:cs typeface="Arial" pitchFamily="34"/>
            </a:endParaRPr>
          </a:p>
          <a:p>
            <a:pPr marL="0" lvl="0" indent="0">
              <a:lnSpc>
                <a:spcPct val="105000"/>
              </a:lnSpc>
              <a:spcAft>
                <a:spcPts val="800"/>
              </a:spcAft>
              <a:buNone/>
            </a:pPr>
            <a:r>
              <a:rPr lang="en-GB" sz="2400" dirty="0">
                <a:solidFill>
                  <a:srgbClr val="222222"/>
                </a:solidFill>
                <a:latin typeface="Arial" pitchFamily="34"/>
                <a:cs typeface="Arial" pitchFamily="34"/>
              </a:rPr>
              <a:t>Flight time from London to Las Vegas around </a:t>
            </a:r>
            <a:r>
              <a:rPr lang="en-GB" sz="2400" b="1" dirty="0">
                <a:solidFill>
                  <a:srgbClr val="222222"/>
                </a:solidFill>
                <a:latin typeface="Arial" pitchFamily="34"/>
                <a:cs typeface="Arial" pitchFamily="34"/>
              </a:rPr>
              <a:t>10hours. </a:t>
            </a:r>
          </a:p>
          <a:p>
            <a:pPr marL="0" lvl="0" indent="0">
              <a:lnSpc>
                <a:spcPct val="105000"/>
              </a:lnSpc>
              <a:spcAft>
                <a:spcPts val="800"/>
              </a:spcAft>
              <a:buNone/>
            </a:pPr>
            <a:endParaRPr lang="en-GB" sz="2400" b="1" dirty="0">
              <a:solidFill>
                <a:srgbClr val="222222"/>
              </a:solidFill>
              <a:latin typeface="Arial" pitchFamily="34"/>
              <a:cs typeface="Arial" pitchFamily="34"/>
            </a:endParaRPr>
          </a:p>
          <a:p>
            <a:pPr marL="0" lvl="0" indent="0">
              <a:lnSpc>
                <a:spcPct val="105000"/>
              </a:lnSpc>
              <a:spcAft>
                <a:spcPts val="800"/>
              </a:spcAft>
              <a:buNone/>
            </a:pPr>
            <a:r>
              <a:rPr lang="en-GB" sz="2400" dirty="0">
                <a:solidFill>
                  <a:srgbClr val="222222"/>
                </a:solidFill>
                <a:latin typeface="Arial" pitchFamily="34"/>
                <a:cs typeface="Arial" pitchFamily="34"/>
              </a:rPr>
              <a:t>Coach transfer will then bring us back to </a:t>
            </a:r>
            <a:r>
              <a:rPr lang="en-GB" sz="2400" dirty="0" err="1">
                <a:solidFill>
                  <a:srgbClr val="222222"/>
                </a:solidFill>
                <a:latin typeface="Arial" pitchFamily="34"/>
                <a:cs typeface="Arial" pitchFamily="34"/>
              </a:rPr>
              <a:t>Idsall</a:t>
            </a:r>
            <a:r>
              <a:rPr lang="en-GB" sz="2400" dirty="0">
                <a:solidFill>
                  <a:srgbClr val="222222"/>
                </a:solidFill>
                <a:latin typeface="Arial" pitchFamily="34"/>
                <a:cs typeface="Arial" pitchFamily="34"/>
              </a:rPr>
              <a:t> School from Heathrow on </a:t>
            </a:r>
            <a:r>
              <a:rPr lang="en-GB" sz="2400" b="1" dirty="0">
                <a:solidFill>
                  <a:srgbClr val="222222"/>
                </a:solidFill>
                <a:latin typeface="Arial" pitchFamily="34"/>
                <a:cs typeface="Arial" pitchFamily="34"/>
              </a:rPr>
              <a:t>Friday 30</a:t>
            </a:r>
            <a:r>
              <a:rPr lang="en-GB" sz="2400" b="1" baseline="30000" dirty="0">
                <a:solidFill>
                  <a:srgbClr val="222222"/>
                </a:solidFill>
                <a:latin typeface="Arial" pitchFamily="34"/>
                <a:cs typeface="Arial" pitchFamily="34"/>
              </a:rPr>
              <a:t>th</a:t>
            </a:r>
            <a:r>
              <a:rPr lang="en-GB" sz="2400" b="1" dirty="0">
                <a:solidFill>
                  <a:srgbClr val="222222"/>
                </a:solidFill>
                <a:latin typeface="Arial" pitchFamily="34"/>
                <a:cs typeface="Arial" pitchFamily="34"/>
              </a:rPr>
              <a:t> October</a:t>
            </a:r>
            <a:r>
              <a:rPr lang="en-GB" sz="2400" dirty="0">
                <a:solidFill>
                  <a:srgbClr val="222222"/>
                </a:solidFill>
                <a:latin typeface="Arial" pitchFamily="34"/>
                <a:cs typeface="Arial" pitchFamily="34"/>
              </a:rPr>
              <a:t>. </a:t>
            </a:r>
            <a:endParaRPr lang="en-GB" sz="2400" dirty="0">
              <a:latin typeface="Arial" pitchFamily="34"/>
              <a:cs typeface="Arial" pitchFamily="34"/>
            </a:endParaRPr>
          </a:p>
          <a:p>
            <a:pPr marL="0" lvl="0" indent="0">
              <a:lnSpc>
                <a:spcPct val="80000"/>
              </a:lnSpc>
              <a:buNone/>
            </a:pPr>
            <a:endParaRPr lang="en-GB" sz="3600" dirty="0">
              <a:latin typeface="Arial" pitchFamily="34"/>
              <a:cs typeface="Arial" pitchFamily="34"/>
            </a:endParaRPr>
          </a:p>
        </p:txBody>
      </p:sp>
      <p:pic>
        <p:nvPicPr>
          <p:cNvPr id="5" name="Picture 2" descr="G-XWBC - British Airways Airbus A350-1000 at London - Heathrow | Photo ...">
            <a:extLst>
              <a:ext uri="{FF2B5EF4-FFF2-40B4-BE49-F238E27FC236}">
                <a16:creationId xmlns:a16="http://schemas.microsoft.com/office/drawing/2014/main" id="{14A1B9DD-03C5-1510-8C7E-86BA96321A7A}"/>
              </a:ext>
            </a:extLst>
          </p:cNvPr>
          <p:cNvPicPr>
            <a:picLocks noChangeAspect="1"/>
          </p:cNvPicPr>
          <p:nvPr/>
        </p:nvPicPr>
        <p:blipFill>
          <a:blip r:embed="rId2"/>
          <a:srcRect/>
          <a:stretch>
            <a:fillRect/>
          </a:stretch>
        </p:blipFill>
        <p:spPr>
          <a:xfrm>
            <a:off x="8863988" y="2464254"/>
            <a:ext cx="2751250" cy="1861458"/>
          </a:xfrm>
          <a:prstGeom prst="rect">
            <a:avLst/>
          </a:prstGeom>
          <a:noFill/>
          <a:ln cap="flat">
            <a:noFill/>
          </a:ln>
        </p:spPr>
      </p:pic>
      <p:pic>
        <p:nvPicPr>
          <p:cNvPr id="6" name="Picture 13" descr="A black text with black letters&#10;&#10;Description automatically generated">
            <a:extLst>
              <a:ext uri="{FF2B5EF4-FFF2-40B4-BE49-F238E27FC236}">
                <a16:creationId xmlns:a16="http://schemas.microsoft.com/office/drawing/2014/main" id="{CD87EC8A-FF7E-A623-99FD-E5ACDE11E693}"/>
              </a:ext>
            </a:extLst>
          </p:cNvPr>
          <p:cNvPicPr>
            <a:picLocks noChangeAspect="1"/>
          </p:cNvPicPr>
          <p:nvPr/>
        </p:nvPicPr>
        <p:blipFill>
          <a:blip r:embed="rId3"/>
          <a:stretch>
            <a:fillRect/>
          </a:stretch>
        </p:blipFill>
        <p:spPr>
          <a:xfrm>
            <a:off x="9198429" y="5975762"/>
            <a:ext cx="2993571" cy="731908"/>
          </a:xfrm>
          <a:prstGeom prst="rect">
            <a:avLst/>
          </a:prstGeom>
          <a:noFill/>
          <a:ln cap="flat">
            <a:noFill/>
          </a:ln>
        </p:spPr>
      </p:pic>
      <p:pic>
        <p:nvPicPr>
          <p:cNvPr id="4" name="Picture 3">
            <a:extLst>
              <a:ext uri="{FF2B5EF4-FFF2-40B4-BE49-F238E27FC236}">
                <a16:creationId xmlns:a16="http://schemas.microsoft.com/office/drawing/2014/main" id="{8B1CFE81-694A-D6D7-F5C4-D1BD9B85C4EA}"/>
              </a:ext>
            </a:extLst>
          </p:cNvPr>
          <p:cNvPicPr>
            <a:picLocks noChangeAspect="1"/>
          </p:cNvPicPr>
          <p:nvPr/>
        </p:nvPicPr>
        <p:blipFill>
          <a:blip r:embed="rId4"/>
          <a:stretch>
            <a:fillRect/>
          </a:stretch>
        </p:blipFill>
        <p:spPr>
          <a:xfrm>
            <a:off x="-12094" y="5515889"/>
            <a:ext cx="3549952" cy="13421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BAAD-5841-25DF-557F-69343840BDAB}"/>
              </a:ext>
            </a:extLst>
          </p:cNvPr>
          <p:cNvSpPr txBox="1">
            <a:spLocks noGrp="1"/>
          </p:cNvSpPr>
          <p:nvPr>
            <p:ph type="title"/>
          </p:nvPr>
        </p:nvSpPr>
        <p:spPr/>
        <p:txBody>
          <a:bodyPr/>
          <a:lstStyle/>
          <a:p>
            <a:pPr lvl="0"/>
            <a:r>
              <a:rPr lang="en-GB">
                <a:latin typeface="Arial" pitchFamily="34"/>
                <a:cs typeface="Arial" pitchFamily="34"/>
              </a:rPr>
              <a:t>Where will we be staying?</a:t>
            </a:r>
          </a:p>
        </p:txBody>
      </p:sp>
      <p:sp>
        <p:nvSpPr>
          <p:cNvPr id="3" name="Content Placeholder 2">
            <a:extLst>
              <a:ext uri="{FF2B5EF4-FFF2-40B4-BE49-F238E27FC236}">
                <a16:creationId xmlns:a16="http://schemas.microsoft.com/office/drawing/2014/main" id="{0DF4FE13-D402-BA50-7E67-5536C8D91248}"/>
              </a:ext>
            </a:extLst>
          </p:cNvPr>
          <p:cNvSpPr txBox="1">
            <a:spLocks noGrp="1"/>
          </p:cNvSpPr>
          <p:nvPr>
            <p:ph idx="1"/>
          </p:nvPr>
        </p:nvSpPr>
        <p:spPr>
          <a:xfrm>
            <a:off x="838203" y="1825627"/>
            <a:ext cx="5257800" cy="4351336"/>
          </a:xfrm>
        </p:spPr>
        <p:txBody>
          <a:bodyPr/>
          <a:lstStyle/>
          <a:p>
            <a:pPr marL="0" lvl="0" indent="0">
              <a:buNone/>
            </a:pPr>
            <a:r>
              <a:rPr lang="en-GB" dirty="0">
                <a:latin typeface="Arial" pitchFamily="34"/>
                <a:cs typeface="Arial" pitchFamily="34"/>
              </a:rPr>
              <a:t>Our accommodation will be Hampton Inn Tropicana, which is towards the south of Las Vegas.</a:t>
            </a:r>
          </a:p>
          <a:p>
            <a:pPr marL="0" lvl="0" indent="0">
              <a:buNone/>
            </a:pPr>
            <a:endParaRPr lang="en-GB" dirty="0">
              <a:latin typeface="Arial" pitchFamily="34"/>
              <a:cs typeface="Arial" pitchFamily="34"/>
            </a:endParaRPr>
          </a:p>
          <a:p>
            <a:pPr marL="0" lvl="0" indent="0">
              <a:buNone/>
            </a:pPr>
            <a:r>
              <a:rPr lang="en-GB" dirty="0">
                <a:latin typeface="Arial" pitchFamily="34"/>
                <a:cs typeface="Arial" pitchFamily="34"/>
              </a:rPr>
              <a:t>Accommodation will be in dormitories, with students sharing.</a:t>
            </a:r>
          </a:p>
          <a:p>
            <a:pPr marL="0" lvl="0" indent="0">
              <a:buNone/>
            </a:pPr>
            <a:endParaRPr lang="en-GB" dirty="0">
              <a:latin typeface="Arial" pitchFamily="34"/>
              <a:cs typeface="Arial" pitchFamily="34"/>
            </a:endParaRPr>
          </a:p>
          <a:p>
            <a:pPr marL="0" lvl="0" indent="0">
              <a:buNone/>
            </a:pPr>
            <a:endParaRPr lang="en-GB" dirty="0">
              <a:latin typeface="Arial" pitchFamily="34"/>
              <a:cs typeface="Arial" pitchFamily="34"/>
            </a:endParaRPr>
          </a:p>
        </p:txBody>
      </p:sp>
      <p:pic>
        <p:nvPicPr>
          <p:cNvPr id="5" name="Picture 2" descr="Hampton Inn Tropicana | Las Vegas, NV">
            <a:extLst>
              <a:ext uri="{FF2B5EF4-FFF2-40B4-BE49-F238E27FC236}">
                <a16:creationId xmlns:a16="http://schemas.microsoft.com/office/drawing/2014/main" id="{1798F6E7-832C-C724-031F-C56105CB661B}"/>
              </a:ext>
            </a:extLst>
          </p:cNvPr>
          <p:cNvPicPr>
            <a:picLocks noChangeAspect="1"/>
          </p:cNvPicPr>
          <p:nvPr/>
        </p:nvPicPr>
        <p:blipFill>
          <a:blip r:embed="rId2"/>
          <a:srcRect/>
          <a:stretch>
            <a:fillRect/>
          </a:stretch>
        </p:blipFill>
        <p:spPr>
          <a:xfrm>
            <a:off x="6161314" y="1455126"/>
            <a:ext cx="5667606" cy="3180557"/>
          </a:xfrm>
          <a:prstGeom prst="rect">
            <a:avLst/>
          </a:prstGeom>
          <a:noFill/>
          <a:ln cap="flat">
            <a:noFill/>
          </a:ln>
        </p:spPr>
      </p:pic>
      <p:pic>
        <p:nvPicPr>
          <p:cNvPr id="6" name="Picture 13" descr="A black text with black letters&#10;&#10;Description automatically generated">
            <a:extLst>
              <a:ext uri="{FF2B5EF4-FFF2-40B4-BE49-F238E27FC236}">
                <a16:creationId xmlns:a16="http://schemas.microsoft.com/office/drawing/2014/main" id="{85A862AD-2B24-38DD-985C-60002A1D866F}"/>
              </a:ext>
            </a:extLst>
          </p:cNvPr>
          <p:cNvPicPr>
            <a:picLocks noChangeAspect="1"/>
          </p:cNvPicPr>
          <p:nvPr/>
        </p:nvPicPr>
        <p:blipFill>
          <a:blip r:embed="rId3"/>
          <a:stretch>
            <a:fillRect/>
          </a:stretch>
        </p:blipFill>
        <p:spPr>
          <a:xfrm>
            <a:off x="8916180" y="5943600"/>
            <a:ext cx="3130684" cy="765431"/>
          </a:xfrm>
          <a:prstGeom prst="rect">
            <a:avLst/>
          </a:prstGeom>
          <a:noFill/>
          <a:ln cap="flat">
            <a:noFill/>
          </a:ln>
        </p:spPr>
      </p:pic>
      <p:pic>
        <p:nvPicPr>
          <p:cNvPr id="4" name="Picture 3">
            <a:extLst>
              <a:ext uri="{FF2B5EF4-FFF2-40B4-BE49-F238E27FC236}">
                <a16:creationId xmlns:a16="http://schemas.microsoft.com/office/drawing/2014/main" id="{A7C0967E-F53A-78E8-6CCD-CE09695F139B}"/>
              </a:ext>
            </a:extLst>
          </p:cNvPr>
          <p:cNvPicPr>
            <a:picLocks noChangeAspect="1"/>
          </p:cNvPicPr>
          <p:nvPr/>
        </p:nvPicPr>
        <p:blipFill>
          <a:blip r:embed="rId4"/>
          <a:stretch>
            <a:fillRect/>
          </a:stretch>
        </p:blipFill>
        <p:spPr>
          <a:xfrm>
            <a:off x="0" y="5488072"/>
            <a:ext cx="3450771" cy="13046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AC04-4D4C-5507-5C44-65E56FE1B715}"/>
              </a:ext>
            </a:extLst>
          </p:cNvPr>
          <p:cNvSpPr txBox="1">
            <a:spLocks noGrp="1"/>
          </p:cNvSpPr>
          <p:nvPr>
            <p:ph type="title"/>
          </p:nvPr>
        </p:nvSpPr>
        <p:spPr>
          <a:xfrm>
            <a:off x="535987" y="-119428"/>
            <a:ext cx="10515600" cy="1325563"/>
          </a:xfrm>
        </p:spPr>
        <p:txBody>
          <a:bodyPr/>
          <a:lstStyle/>
          <a:p>
            <a:pPr lvl="0"/>
            <a:r>
              <a:rPr lang="en-GB" dirty="0">
                <a:latin typeface="Arial" pitchFamily="34"/>
                <a:cs typeface="Arial" pitchFamily="34"/>
              </a:rPr>
              <a:t>What will we be eating?</a:t>
            </a:r>
          </a:p>
        </p:txBody>
      </p:sp>
      <p:sp>
        <p:nvSpPr>
          <p:cNvPr id="3" name="Content Placeholder 2">
            <a:extLst>
              <a:ext uri="{FF2B5EF4-FFF2-40B4-BE49-F238E27FC236}">
                <a16:creationId xmlns:a16="http://schemas.microsoft.com/office/drawing/2014/main" id="{A7FDCCA5-342D-AAF6-3038-05F9843EACC2}"/>
              </a:ext>
            </a:extLst>
          </p:cNvPr>
          <p:cNvSpPr txBox="1">
            <a:spLocks noGrp="1"/>
          </p:cNvSpPr>
          <p:nvPr>
            <p:ph idx="1"/>
          </p:nvPr>
        </p:nvSpPr>
        <p:spPr>
          <a:xfrm>
            <a:off x="110960" y="994002"/>
            <a:ext cx="8869754" cy="4351336"/>
          </a:xfrm>
        </p:spPr>
        <p:txBody>
          <a:bodyPr>
            <a:noAutofit/>
          </a:bodyPr>
          <a:lstStyle/>
          <a:p>
            <a:pPr marL="0" lvl="0" indent="0">
              <a:lnSpc>
                <a:spcPct val="80000"/>
              </a:lnSpc>
              <a:buNone/>
            </a:pPr>
            <a:r>
              <a:rPr lang="en-GB" dirty="0">
                <a:latin typeface="Arial" pitchFamily="34"/>
                <a:cs typeface="Arial" pitchFamily="34"/>
              </a:rPr>
              <a:t>The trip is full board, with all meals included. </a:t>
            </a:r>
          </a:p>
          <a:p>
            <a:pPr marL="0" lvl="0" indent="0">
              <a:lnSpc>
                <a:spcPct val="80000"/>
              </a:lnSpc>
              <a:buNone/>
            </a:pPr>
            <a:endParaRPr lang="en-GB" dirty="0">
              <a:latin typeface="Arial" pitchFamily="34"/>
              <a:cs typeface="Arial" pitchFamily="34"/>
            </a:endParaRPr>
          </a:p>
          <a:p>
            <a:pPr marL="0" lvl="0" indent="0">
              <a:lnSpc>
                <a:spcPct val="80000"/>
              </a:lnSpc>
              <a:buNone/>
            </a:pPr>
            <a:r>
              <a:rPr lang="en-GB" dirty="0">
                <a:latin typeface="Arial" pitchFamily="34"/>
                <a:cs typeface="Arial" pitchFamily="34"/>
              </a:rPr>
              <a:t>Breakfast will be continental. </a:t>
            </a:r>
          </a:p>
          <a:p>
            <a:pPr marL="0" lvl="0" indent="0">
              <a:lnSpc>
                <a:spcPct val="80000"/>
              </a:lnSpc>
              <a:buNone/>
            </a:pPr>
            <a:endParaRPr lang="en-GB" dirty="0">
              <a:latin typeface="Arial" pitchFamily="34"/>
              <a:cs typeface="Arial" pitchFamily="34"/>
            </a:endParaRPr>
          </a:p>
          <a:p>
            <a:pPr marL="0" lvl="0" indent="0">
              <a:lnSpc>
                <a:spcPct val="80000"/>
              </a:lnSpc>
              <a:buNone/>
            </a:pPr>
            <a:r>
              <a:rPr lang="en-GB" dirty="0">
                <a:latin typeface="Arial" pitchFamily="34"/>
                <a:cs typeface="Arial" pitchFamily="34"/>
              </a:rPr>
              <a:t>Packed lunches will be provided – these will be made up at breakfast for us to take out to eat during the day.</a:t>
            </a:r>
          </a:p>
          <a:p>
            <a:pPr marL="0" lvl="0" indent="0">
              <a:lnSpc>
                <a:spcPct val="80000"/>
              </a:lnSpc>
              <a:buNone/>
            </a:pPr>
            <a:endParaRPr lang="en-GB" dirty="0">
              <a:latin typeface="Arial" pitchFamily="34"/>
              <a:cs typeface="Arial" pitchFamily="34"/>
            </a:endParaRPr>
          </a:p>
          <a:p>
            <a:pPr marL="0" lvl="0" indent="0">
              <a:lnSpc>
                <a:spcPct val="80000"/>
              </a:lnSpc>
              <a:buNone/>
            </a:pPr>
            <a:r>
              <a:rPr lang="en-GB" dirty="0">
                <a:latin typeface="Arial" pitchFamily="34"/>
                <a:cs typeface="Arial" pitchFamily="34"/>
              </a:rPr>
              <a:t>Please make us aware of any student allergies or food intolerances before departure. </a:t>
            </a:r>
          </a:p>
          <a:p>
            <a:pPr marL="0" lvl="0" indent="0">
              <a:lnSpc>
                <a:spcPct val="80000"/>
              </a:lnSpc>
              <a:buNone/>
            </a:pPr>
            <a:endParaRPr lang="en-GB" dirty="0">
              <a:latin typeface="Arial" pitchFamily="34"/>
              <a:cs typeface="Arial" pitchFamily="34"/>
            </a:endParaRPr>
          </a:p>
          <a:p>
            <a:pPr marL="0" lvl="0" indent="0">
              <a:lnSpc>
                <a:spcPct val="80000"/>
              </a:lnSpc>
              <a:buNone/>
            </a:pPr>
            <a:r>
              <a:rPr lang="en-GB" dirty="0">
                <a:latin typeface="Arial" pitchFamily="34"/>
                <a:cs typeface="Arial" pitchFamily="34"/>
              </a:rPr>
              <a:t>Evening meals are included, and these will be eaten at local restaurants, such as the Hard Rock Café. </a:t>
            </a:r>
          </a:p>
        </p:txBody>
      </p:sp>
      <p:pic>
        <p:nvPicPr>
          <p:cNvPr id="4" name="Picture 2" descr="St Mary Cray Primary Academy - Healthier Lunches">
            <a:extLst>
              <a:ext uri="{FF2B5EF4-FFF2-40B4-BE49-F238E27FC236}">
                <a16:creationId xmlns:a16="http://schemas.microsoft.com/office/drawing/2014/main" id="{FD1A3B26-D6C4-45D7-4A4F-306BFDA74C40}"/>
              </a:ext>
            </a:extLst>
          </p:cNvPr>
          <p:cNvPicPr>
            <a:picLocks noChangeAspect="1"/>
          </p:cNvPicPr>
          <p:nvPr/>
        </p:nvPicPr>
        <p:blipFill>
          <a:blip r:embed="rId2"/>
          <a:srcRect/>
          <a:stretch>
            <a:fillRect/>
          </a:stretch>
        </p:blipFill>
        <p:spPr>
          <a:xfrm>
            <a:off x="9350879" y="206791"/>
            <a:ext cx="2420581" cy="2420581"/>
          </a:xfrm>
          <a:prstGeom prst="rect">
            <a:avLst/>
          </a:prstGeom>
          <a:noFill/>
          <a:ln cap="flat">
            <a:noFill/>
          </a:ln>
        </p:spPr>
      </p:pic>
      <p:pic>
        <p:nvPicPr>
          <p:cNvPr id="6" name="Picture 2" descr="Hard Rock Cafe Las Vegas Strip | Las Vegas, NV 89109">
            <a:extLst>
              <a:ext uri="{FF2B5EF4-FFF2-40B4-BE49-F238E27FC236}">
                <a16:creationId xmlns:a16="http://schemas.microsoft.com/office/drawing/2014/main" id="{92A848CC-03A7-AB7B-F22C-D90F26BBC42F}"/>
              </a:ext>
            </a:extLst>
          </p:cNvPr>
          <p:cNvPicPr>
            <a:picLocks noChangeAspect="1"/>
          </p:cNvPicPr>
          <p:nvPr/>
        </p:nvPicPr>
        <p:blipFill>
          <a:blip r:embed="rId3"/>
          <a:srcRect/>
          <a:stretch>
            <a:fillRect/>
          </a:stretch>
        </p:blipFill>
        <p:spPr>
          <a:xfrm>
            <a:off x="9137864" y="2762311"/>
            <a:ext cx="2846609" cy="1897745"/>
          </a:xfrm>
          <a:prstGeom prst="rect">
            <a:avLst/>
          </a:prstGeom>
          <a:noFill/>
          <a:ln cap="flat">
            <a:noFill/>
          </a:ln>
        </p:spPr>
      </p:pic>
      <p:pic>
        <p:nvPicPr>
          <p:cNvPr id="7" name="Picture 13" descr="A black text with black letters&#10;&#10;Description automatically generated">
            <a:extLst>
              <a:ext uri="{FF2B5EF4-FFF2-40B4-BE49-F238E27FC236}">
                <a16:creationId xmlns:a16="http://schemas.microsoft.com/office/drawing/2014/main" id="{06D35C63-82E3-A741-FDC8-47C2FDB8B753}"/>
              </a:ext>
            </a:extLst>
          </p:cNvPr>
          <p:cNvPicPr>
            <a:picLocks noChangeAspect="1"/>
          </p:cNvPicPr>
          <p:nvPr/>
        </p:nvPicPr>
        <p:blipFill>
          <a:blip r:embed="rId4"/>
          <a:stretch>
            <a:fillRect/>
          </a:stretch>
        </p:blipFill>
        <p:spPr>
          <a:xfrm>
            <a:off x="10012767" y="6216232"/>
            <a:ext cx="2077640" cy="507969"/>
          </a:xfrm>
          <a:prstGeom prst="rect">
            <a:avLst/>
          </a:prstGeom>
          <a:noFill/>
          <a:ln cap="flat">
            <a:noFill/>
          </a:ln>
        </p:spPr>
      </p:pic>
      <p:pic>
        <p:nvPicPr>
          <p:cNvPr id="5" name="Picture 4">
            <a:extLst>
              <a:ext uri="{FF2B5EF4-FFF2-40B4-BE49-F238E27FC236}">
                <a16:creationId xmlns:a16="http://schemas.microsoft.com/office/drawing/2014/main" id="{64CD0534-4925-53FA-6244-26C2F7452295}"/>
              </a:ext>
            </a:extLst>
          </p:cNvPr>
          <p:cNvPicPr>
            <a:picLocks noChangeAspect="1"/>
          </p:cNvPicPr>
          <p:nvPr/>
        </p:nvPicPr>
        <p:blipFill>
          <a:blip r:embed="rId5"/>
          <a:stretch>
            <a:fillRect/>
          </a:stretch>
        </p:blipFill>
        <p:spPr>
          <a:xfrm>
            <a:off x="9829597" y="5345338"/>
            <a:ext cx="2362403" cy="8931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andscape, Nature, Canyon, River, Grand Canyon, Arizona Wallpapers HD ...">
            <a:extLst>
              <a:ext uri="{FF2B5EF4-FFF2-40B4-BE49-F238E27FC236}">
                <a16:creationId xmlns:a16="http://schemas.microsoft.com/office/drawing/2014/main" id="{6D4BDE7A-8105-9E5F-8A76-A0CC785B9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260" y="4193662"/>
            <a:ext cx="4171140" cy="2606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F29B4B-A3FF-D55B-5B04-D1DB29B4D878}"/>
              </a:ext>
            </a:extLst>
          </p:cNvPr>
          <p:cNvSpPr txBox="1">
            <a:spLocks noGrp="1"/>
          </p:cNvSpPr>
          <p:nvPr>
            <p:ph type="title"/>
          </p:nvPr>
        </p:nvSpPr>
        <p:spPr>
          <a:xfrm>
            <a:off x="576943" y="-9075"/>
            <a:ext cx="10515600" cy="1325563"/>
          </a:xfrm>
        </p:spPr>
        <p:txBody>
          <a:bodyPr/>
          <a:lstStyle/>
          <a:p>
            <a:pPr lvl="0"/>
            <a:r>
              <a:rPr lang="en-GB" dirty="0">
                <a:latin typeface="Arial" pitchFamily="34"/>
                <a:cs typeface="Arial" pitchFamily="34"/>
              </a:rPr>
              <a:t>The itinerary</a:t>
            </a:r>
          </a:p>
        </p:txBody>
      </p:sp>
      <p:sp>
        <p:nvSpPr>
          <p:cNvPr id="3" name="Content Placeholder 2">
            <a:extLst>
              <a:ext uri="{FF2B5EF4-FFF2-40B4-BE49-F238E27FC236}">
                <a16:creationId xmlns:a16="http://schemas.microsoft.com/office/drawing/2014/main" id="{7912AC8F-7B2E-92DF-11B8-D5CD8D12DBB9}"/>
              </a:ext>
            </a:extLst>
          </p:cNvPr>
          <p:cNvSpPr txBox="1">
            <a:spLocks noGrp="1"/>
          </p:cNvSpPr>
          <p:nvPr>
            <p:ph idx="1"/>
          </p:nvPr>
        </p:nvSpPr>
        <p:spPr>
          <a:xfrm>
            <a:off x="167773" y="1030729"/>
            <a:ext cx="7985627" cy="4351336"/>
          </a:xfrm>
        </p:spPr>
        <p:txBody>
          <a:bodyPr>
            <a:noAutofit/>
          </a:bodyPr>
          <a:lstStyle/>
          <a:p>
            <a:pPr marL="0" lvl="0" indent="0">
              <a:lnSpc>
                <a:spcPct val="150000"/>
              </a:lnSpc>
              <a:buNone/>
            </a:pPr>
            <a:r>
              <a:rPr lang="en-US" dirty="0">
                <a:latin typeface="Arial" pitchFamily="34"/>
                <a:cs typeface="Arial" pitchFamily="34"/>
              </a:rPr>
              <a:t>We will be visiting The Grand Canyon, Death Valley National Park, Hoover Dam Visitor Centre and touring the powerplant, and Lake Mead.</a:t>
            </a:r>
          </a:p>
          <a:p>
            <a:pPr marL="0" lvl="0" indent="0">
              <a:lnSpc>
                <a:spcPct val="150000"/>
              </a:lnSpc>
              <a:buNone/>
            </a:pPr>
            <a:r>
              <a:rPr lang="en-US" dirty="0">
                <a:latin typeface="Arial" pitchFamily="34"/>
                <a:cs typeface="Arial" pitchFamily="34"/>
              </a:rPr>
              <a:t>All transfers and guides are included. </a:t>
            </a:r>
            <a:endParaRPr lang="en-GB" dirty="0">
              <a:latin typeface="Arial" pitchFamily="34"/>
              <a:cs typeface="Arial" pitchFamily="34"/>
            </a:endParaRPr>
          </a:p>
        </p:txBody>
      </p:sp>
      <p:pic>
        <p:nvPicPr>
          <p:cNvPr id="1026" name="Picture 2" descr="Aerials: Lake Mead and Hoover Dam - The Water Desk">
            <a:extLst>
              <a:ext uri="{FF2B5EF4-FFF2-40B4-BE49-F238E27FC236}">
                <a16:creationId xmlns:a16="http://schemas.microsoft.com/office/drawing/2014/main" id="{FA56DAD1-CD49-1636-107B-61DFCE985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3615"/>
            <a:ext cx="4038600" cy="2266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gineering Channel: Hoover Dam">
            <a:extLst>
              <a:ext uri="{FF2B5EF4-FFF2-40B4-BE49-F238E27FC236}">
                <a16:creationId xmlns:a16="http://schemas.microsoft.com/office/drawing/2014/main" id="{C9A339CB-A467-8058-4064-E909B48EB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219131"/>
            <a:ext cx="4038600" cy="2693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 descr="A black text with black letters&#10;&#10;Description automatically generated">
            <a:extLst>
              <a:ext uri="{FF2B5EF4-FFF2-40B4-BE49-F238E27FC236}">
                <a16:creationId xmlns:a16="http://schemas.microsoft.com/office/drawing/2014/main" id="{28E94E42-FC83-E421-091B-4135E5E9ABAF}"/>
              </a:ext>
            </a:extLst>
          </p:cNvPr>
          <p:cNvPicPr>
            <a:picLocks noChangeAspect="1"/>
          </p:cNvPicPr>
          <p:nvPr/>
        </p:nvPicPr>
        <p:blipFill>
          <a:blip r:embed="rId5"/>
          <a:stretch>
            <a:fillRect/>
          </a:stretch>
        </p:blipFill>
        <p:spPr>
          <a:xfrm>
            <a:off x="8364585" y="5758543"/>
            <a:ext cx="3714937" cy="908277"/>
          </a:xfrm>
          <a:prstGeom prst="rect">
            <a:avLst/>
          </a:prstGeom>
          <a:noFill/>
          <a:ln cap="flat">
            <a:noFill/>
          </a:ln>
        </p:spPr>
      </p:pic>
      <p:pic>
        <p:nvPicPr>
          <p:cNvPr id="4" name="Picture 3">
            <a:extLst>
              <a:ext uri="{FF2B5EF4-FFF2-40B4-BE49-F238E27FC236}">
                <a16:creationId xmlns:a16="http://schemas.microsoft.com/office/drawing/2014/main" id="{1A8143A2-A37A-5FB1-E1B7-6CC472E66D5A}"/>
              </a:ext>
            </a:extLst>
          </p:cNvPr>
          <p:cNvPicPr>
            <a:picLocks noChangeAspect="1"/>
          </p:cNvPicPr>
          <p:nvPr/>
        </p:nvPicPr>
        <p:blipFill>
          <a:blip r:embed="rId6"/>
          <a:stretch>
            <a:fillRect/>
          </a:stretch>
        </p:blipFill>
        <p:spPr>
          <a:xfrm>
            <a:off x="0" y="5419175"/>
            <a:ext cx="3690257" cy="13951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1309</Words>
  <Application>Microsoft Office PowerPoint</Application>
  <PresentationFormat>Widescreen</PresentationFormat>
  <Paragraphs>171</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Arial Nova</vt:lpstr>
      <vt:lpstr>Calibri</vt:lpstr>
      <vt:lpstr>Symbol</vt:lpstr>
      <vt:lpstr>Office Theme</vt:lpstr>
      <vt:lpstr>Las Vegas Field Trip 2026</vt:lpstr>
      <vt:lpstr>Meet the staff</vt:lpstr>
      <vt:lpstr>Las Vegas 2026</vt:lpstr>
      <vt:lpstr>Why Las Vegas?</vt:lpstr>
      <vt:lpstr>We will be travelling with NST</vt:lpstr>
      <vt:lpstr>Travelling to and from Las Vegas</vt:lpstr>
      <vt:lpstr>Where will we be staying?</vt:lpstr>
      <vt:lpstr>What will we be eating?</vt:lpstr>
      <vt:lpstr>The itinerary</vt:lpstr>
      <vt:lpstr>Visas and Passports</vt:lpstr>
      <vt:lpstr>Luggage</vt:lpstr>
      <vt:lpstr>Spending money</vt:lpstr>
      <vt:lpstr>What is the cost of the trip?</vt:lpstr>
      <vt:lpstr>Use of mobile phones and electronics</vt:lpstr>
      <vt:lpstr>Insurances</vt:lpstr>
      <vt:lpstr>Code of Conduct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Greenfield, Shaun</dc:creator>
  <cp:lastModifiedBy>Pittam, Christopher</cp:lastModifiedBy>
  <cp:revision>4</cp:revision>
  <dcterms:created xsi:type="dcterms:W3CDTF">2024-09-08T16:59:51Z</dcterms:created>
  <dcterms:modified xsi:type="dcterms:W3CDTF">2024-11-07T17:08:50Z</dcterms:modified>
</cp:coreProperties>
</file>