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3" r:id="rId4"/>
    <p:sldId id="264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7EE"/>
    <a:srgbClr val="0E3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736137-048A-4304-A87E-4D468CF2BA5D}" v="1" dt="2024-10-18T16:19:36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255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per, Lyn (UK)" userId="f99b9234-71b6-4ded-8c71-9da1a9f22a2d" providerId="ADAL" clId="{97736137-048A-4304-A87E-4D468CF2BA5D}"/>
    <pc:docChg chg="modSld">
      <pc:chgData name="Harper, Lyn (UK)" userId="f99b9234-71b6-4ded-8c71-9da1a9f22a2d" providerId="ADAL" clId="{97736137-048A-4304-A87E-4D468CF2BA5D}" dt="2024-10-18T16:20:13.399" v="33" actId="14100"/>
      <pc:docMkLst>
        <pc:docMk/>
      </pc:docMkLst>
      <pc:sldChg chg="modSp mod">
        <pc:chgData name="Harper, Lyn (UK)" userId="f99b9234-71b6-4ded-8c71-9da1a9f22a2d" providerId="ADAL" clId="{97736137-048A-4304-A87E-4D468CF2BA5D}" dt="2024-10-18T16:06:02.975" v="23" actId="14100"/>
        <pc:sldMkLst>
          <pc:docMk/>
          <pc:sldMk cId="2202167455" sldId="258"/>
        </pc:sldMkLst>
        <pc:spChg chg="mod">
          <ac:chgData name="Harper, Lyn (UK)" userId="f99b9234-71b6-4ded-8c71-9da1a9f22a2d" providerId="ADAL" clId="{97736137-048A-4304-A87E-4D468CF2BA5D}" dt="2024-10-18T16:06:02.975" v="23" actId="14100"/>
          <ac:spMkLst>
            <pc:docMk/>
            <pc:sldMk cId="2202167455" sldId="258"/>
            <ac:spMk id="6" creationId="{169A91AA-AFBD-E445-D357-FAE5C57A3862}"/>
          </ac:spMkLst>
        </pc:spChg>
        <pc:spChg chg="mod">
          <ac:chgData name="Harper, Lyn (UK)" userId="f99b9234-71b6-4ded-8c71-9da1a9f22a2d" providerId="ADAL" clId="{97736137-048A-4304-A87E-4D468CF2BA5D}" dt="2024-10-18T16:05:10.303" v="22" actId="20577"/>
          <ac:spMkLst>
            <pc:docMk/>
            <pc:sldMk cId="2202167455" sldId="258"/>
            <ac:spMk id="10" creationId="{E6B48889-86BE-4BDD-98F2-1ECEE2B221D6}"/>
          </ac:spMkLst>
        </pc:spChg>
      </pc:sldChg>
      <pc:sldChg chg="addSp modSp mod">
        <pc:chgData name="Harper, Lyn (UK)" userId="f99b9234-71b6-4ded-8c71-9da1a9f22a2d" providerId="ADAL" clId="{97736137-048A-4304-A87E-4D468CF2BA5D}" dt="2024-10-18T16:20:13.399" v="33" actId="14100"/>
        <pc:sldMkLst>
          <pc:docMk/>
          <pc:sldMk cId="2865412015" sldId="263"/>
        </pc:sldMkLst>
        <pc:picChg chg="add mod">
          <ac:chgData name="Harper, Lyn (UK)" userId="f99b9234-71b6-4ded-8c71-9da1a9f22a2d" providerId="ADAL" clId="{97736137-048A-4304-A87E-4D468CF2BA5D}" dt="2024-10-18T16:19:56.379" v="30" actId="14100"/>
          <ac:picMkLst>
            <pc:docMk/>
            <pc:sldMk cId="2865412015" sldId="263"/>
            <ac:picMk id="6" creationId="{E172BF0D-0E26-818C-17A5-A43FB3C6EAC1}"/>
          </ac:picMkLst>
        </pc:picChg>
        <pc:picChg chg="mod">
          <ac:chgData name="Harper, Lyn (UK)" userId="f99b9234-71b6-4ded-8c71-9da1a9f22a2d" providerId="ADAL" clId="{97736137-048A-4304-A87E-4D468CF2BA5D}" dt="2024-10-18T16:19:59.881" v="31" actId="14100"/>
          <ac:picMkLst>
            <pc:docMk/>
            <pc:sldMk cId="2865412015" sldId="263"/>
            <ac:picMk id="14" creationId="{3D3C2618-5AB9-CFEA-7AE9-DE340E72CAF5}"/>
          </ac:picMkLst>
        </pc:picChg>
        <pc:picChg chg="mod">
          <ac:chgData name="Harper, Lyn (UK)" userId="f99b9234-71b6-4ded-8c71-9da1a9f22a2d" providerId="ADAL" clId="{97736137-048A-4304-A87E-4D468CF2BA5D}" dt="2024-10-18T16:20:13.399" v="33" actId="14100"/>
          <ac:picMkLst>
            <pc:docMk/>
            <pc:sldMk cId="2865412015" sldId="263"/>
            <ac:picMk id="17" creationId="{2F868C88-106D-9BE3-6B2E-243CBC9A85C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F01A3-41CD-4C6D-A839-D385AC3DAC9B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89B3-53A5-4B23-9AB6-5F82C7E1BC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38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F01A3-41CD-4C6D-A839-D385AC3DAC9B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89B3-53A5-4B23-9AB6-5F82C7E1BC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332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F01A3-41CD-4C6D-A839-D385AC3DAC9B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89B3-53A5-4B23-9AB6-5F82C7E1BC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93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F01A3-41CD-4C6D-A839-D385AC3DAC9B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89B3-53A5-4B23-9AB6-5F82C7E1BC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62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F01A3-41CD-4C6D-A839-D385AC3DAC9B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89B3-53A5-4B23-9AB6-5F82C7E1BC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304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F01A3-41CD-4C6D-A839-D385AC3DAC9B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89B3-53A5-4B23-9AB6-5F82C7E1BC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785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F01A3-41CD-4C6D-A839-D385AC3DAC9B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89B3-53A5-4B23-9AB6-5F82C7E1BC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048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F01A3-41CD-4C6D-A839-D385AC3DAC9B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89B3-53A5-4B23-9AB6-5F82C7E1BC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018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F01A3-41CD-4C6D-A839-D385AC3DAC9B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89B3-53A5-4B23-9AB6-5F82C7E1BC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556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F01A3-41CD-4C6D-A839-D385AC3DAC9B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89B3-53A5-4B23-9AB6-5F82C7E1BC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90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F01A3-41CD-4C6D-A839-D385AC3DAC9B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F89B3-53A5-4B23-9AB6-5F82C7E1BC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16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F01A3-41CD-4C6D-A839-D385AC3DAC9B}" type="datetimeFigureOut">
              <a:rPr lang="en-GB" smtClean="0"/>
              <a:t>18/10/2024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89B3-53A5-4B23-9AB6-5F82C7E1BC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0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85FBB6E-D55B-4A1F-80CF-5A8520538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8"/>
          <a:stretch/>
        </p:blipFill>
        <p:spPr>
          <a:xfrm>
            <a:off x="20" y="10"/>
            <a:ext cx="6857980" cy="9905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920180-FCFA-48EE-AA75-AF35751F79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56" y="571450"/>
            <a:ext cx="2254044" cy="5712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B48889-86BE-4BDD-98F2-1ECEE2B221D6}"/>
              </a:ext>
            </a:extLst>
          </p:cNvPr>
          <p:cNvSpPr txBox="1"/>
          <p:nvPr/>
        </p:nvSpPr>
        <p:spPr>
          <a:xfrm>
            <a:off x="184872" y="1116222"/>
            <a:ext cx="6488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E3692"/>
                </a:solidFill>
                <a:latin typeface="Gill Sans MT Condensed" panose="020B0506020104020203" pitchFamily="34" charset="0"/>
              </a:rPr>
              <a:t>WELCOME TO IDSALL SCHOOL </a:t>
            </a:r>
          </a:p>
          <a:p>
            <a:r>
              <a:rPr lang="en-GB" sz="4000" dirty="0">
                <a:solidFill>
                  <a:srgbClr val="0E3692"/>
                </a:solidFill>
                <a:latin typeface="Gill Sans MT Condensed" panose="020B0506020104020203" pitchFamily="34" charset="0"/>
              </a:rPr>
              <a:t>NEWSLETTER – From Inside the Kitchen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22E158-7A38-4ABA-B91A-12F25847619D}"/>
              </a:ext>
            </a:extLst>
          </p:cNvPr>
          <p:cNvSpPr txBox="1"/>
          <p:nvPr/>
        </p:nvSpPr>
        <p:spPr>
          <a:xfrm>
            <a:off x="185340" y="2533114"/>
            <a:ext cx="6487319" cy="5019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delighted to be sharing with you our second newsletter for this academic year , keeping you updated with what’s coming up &amp; an overview of what’s been going on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US" sz="1050" dirty="0">
              <a:latin typeface="Gotham-Book" pitchFamily="50" charset="0"/>
            </a:endParaRPr>
          </a:p>
          <a:p>
            <a:pPr algn="l"/>
            <a:r>
              <a:rPr lang="en-US" b="0" i="0" u="none" strike="noStrike" baseline="0" dirty="0">
                <a:solidFill>
                  <a:srgbClr val="0E3692"/>
                </a:solidFill>
                <a:latin typeface="Gill Sans Nova Cond" panose="020B0606020104020203" pitchFamily="34" charset="0"/>
              </a:rPr>
              <a:t>MORE THAN FOOD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Firstly, we are caterers , but we believe what we do is more than just food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in a unique position to be able to nurture &amp; educate through the food we serve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Forming healthy eating habits is a valuable part of your child’s education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of the food we serve is freshly prepared on site daily &amp; is in line with British Government school guidelines giving your children the fuel to succeed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0" i="0" u="none" strike="noStrike" baseline="0" dirty="0">
                <a:solidFill>
                  <a:srgbClr val="0E3692"/>
                </a:solidFill>
                <a:latin typeface="Gill Sans Nova Cond" panose="020B0606020104020203" pitchFamily="34" charset="0"/>
              </a:rPr>
              <a:t>INSIGHT &amp; INNOVATION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food that we serve is shaped to reflect the latest world trends &amp; create our own version of high street brands as well as serving the ever popular traditional menu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a full calendar of events including seasonal campaigns &amp; theme days </a:t>
            </a:r>
            <a:endParaRPr lang="en-US" sz="800" b="0" i="0" u="none" strike="noStrike" baseline="0" dirty="0">
              <a:solidFill>
                <a:srgbClr val="0E3692"/>
              </a:solidFill>
              <a:latin typeface="Gill Sans Nova Cond" panose="020B0606020104020203" pitchFamily="34" charset="0"/>
            </a:endParaRPr>
          </a:p>
          <a:p>
            <a:pPr algn="l"/>
            <a:r>
              <a:rPr lang="en-US" b="0" i="0" u="none" strike="noStrike" baseline="0" dirty="0">
                <a:solidFill>
                  <a:srgbClr val="0E3692"/>
                </a:solidFill>
                <a:latin typeface="Gill Sans Nova Cond" panose="020B0606020104020203" pitchFamily="34" charset="0"/>
              </a:rPr>
              <a:t>A PARTNERSHIP</a:t>
            </a:r>
          </a:p>
          <a:p>
            <a:pPr algn="l"/>
            <a:endParaRPr lang="en-GB" sz="400" b="0" i="0" u="none" strike="noStrike" baseline="0" dirty="0">
              <a:latin typeface="Gotham-Book" pitchFamily="50" charset="0"/>
            </a:endParaRPr>
          </a:p>
          <a:p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importantly we are here to be a part of Idsall school community , if your child has any specific dietary requirements, we are more than happy to answer any questions 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en-GB" sz="800" b="0" i="0" u="none" strike="noStrike" baseline="0" dirty="0">
              <a:latin typeface="Gotham-Book" pitchFamily="50" charset="0"/>
            </a:endParaRPr>
          </a:p>
          <a:p>
            <a:pPr algn="l"/>
            <a:r>
              <a:rPr lang="en-US" sz="1050" b="1" i="0" u="none" strike="noStrike" baseline="0" dirty="0">
                <a:latin typeface="Gotham-Book" pitchFamily="50" charset="0"/>
              </a:rPr>
              <a:t>Above all, we are here to ensure that the food we serve is tasty, the pupils are happy and that we make dining at Idsall enjoyable </a:t>
            </a:r>
            <a:r>
              <a:rPr lang="en-US" sz="1050" b="1" dirty="0">
                <a:latin typeface="Gotham-Book" pitchFamily="50" charset="0"/>
              </a:rPr>
              <a:t>!</a:t>
            </a:r>
            <a:endParaRPr lang="en-GB" sz="105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4E7665-80B1-4747-9EA2-B8AFE58CA4A0}"/>
              </a:ext>
            </a:extLst>
          </p:cNvPr>
          <p:cNvSpPr txBox="1"/>
          <p:nvPr/>
        </p:nvSpPr>
        <p:spPr>
          <a:xfrm>
            <a:off x="1642480" y="7842260"/>
            <a:ext cx="3491495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>
                <a:latin typeface="Gotham Book" pitchFamily="50" charset="0"/>
                <a:ea typeface="Microsoft JhengHei" panose="020B0604030504040204" pitchFamily="34" charset="-120"/>
                <a:cs typeface="Gotham Book" pitchFamily="50" charset="0"/>
              </a:rPr>
              <a:t>Warm Wishes,</a:t>
            </a:r>
          </a:p>
          <a:p>
            <a:pPr algn="r"/>
            <a:endParaRPr lang="en-GB" sz="600" dirty="0">
              <a:latin typeface="Gotham Book" pitchFamily="50" charset="0"/>
              <a:ea typeface="Microsoft JhengHei" panose="020B0604030504040204" pitchFamily="34" charset="-120"/>
              <a:cs typeface="Gotham Book" pitchFamily="50" charset="0"/>
            </a:endParaRPr>
          </a:p>
          <a:p>
            <a:pPr algn="r"/>
            <a:r>
              <a:rPr lang="en-GB" sz="2800" dirty="0">
                <a:latin typeface="Golden Youth Script" panose="02000000000000000000" pitchFamily="2" charset="0"/>
              </a:rPr>
              <a:t>Lynsey Harper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A575B-99E2-4B84-B6A8-351BE8A49A77}"/>
              </a:ext>
            </a:extLst>
          </p:cNvPr>
          <p:cNvSpPr txBox="1"/>
          <p:nvPr/>
        </p:nvSpPr>
        <p:spPr>
          <a:xfrm>
            <a:off x="1642480" y="8585589"/>
            <a:ext cx="3405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>
                <a:latin typeface="Gotham Book" pitchFamily="50" charset="0"/>
                <a:ea typeface="Microsoft JhengHei" panose="020B0604030504040204" pitchFamily="34" charset="-120"/>
                <a:cs typeface="Gotham Book" pitchFamily="50" charset="0"/>
              </a:rPr>
              <a:t>Catering Manager| Aramark</a:t>
            </a:r>
          </a:p>
          <a:p>
            <a:pPr algn="r"/>
            <a:r>
              <a:rPr lang="en-GB" sz="900" dirty="0">
                <a:latin typeface="Gotham Book" pitchFamily="50" charset="0"/>
                <a:ea typeface="Microsoft JhengHei" panose="020B0604030504040204" pitchFamily="34" charset="-120"/>
                <a:cs typeface="Gotham Book" pitchFamily="50" charset="0"/>
              </a:rPr>
              <a:t>Harper-lyn@aramark.co.uk</a:t>
            </a:r>
          </a:p>
          <a:p>
            <a:pPr algn="r"/>
            <a:endParaRPr lang="en-GB" sz="600" dirty="0">
              <a:latin typeface="Gotham Book" pitchFamily="50" charset="0"/>
              <a:ea typeface="Microsoft JhengHei" panose="020B0604030504040204" pitchFamily="34" charset="-12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199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920180-FCFA-48EE-AA75-AF35751F79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56" y="412472"/>
            <a:ext cx="2017844" cy="511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B48889-86BE-4BDD-98F2-1ECEE2B221D6}"/>
              </a:ext>
            </a:extLst>
          </p:cNvPr>
          <p:cNvSpPr txBox="1"/>
          <p:nvPr/>
        </p:nvSpPr>
        <p:spPr>
          <a:xfrm>
            <a:off x="309562" y="1209675"/>
            <a:ext cx="6238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E3692"/>
                </a:solidFill>
                <a:latin typeface="Gill Sans MT Condensed" panose="020B0506020104020203" pitchFamily="34" charset="0"/>
              </a:rPr>
              <a:t>So, what have we been up to in Oct…</a:t>
            </a:r>
          </a:p>
        </p:txBody>
      </p:sp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6280746E-DFCF-4F18-A1F3-A85887BA2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8" b="91748"/>
          <a:stretch/>
        </p:blipFill>
        <p:spPr>
          <a:xfrm rot="10800000">
            <a:off x="20" y="9101281"/>
            <a:ext cx="6857980" cy="8174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9A91AA-AFBD-E445-D357-FAE5C57A3862}"/>
              </a:ext>
            </a:extLst>
          </p:cNvPr>
          <p:cNvSpPr txBox="1"/>
          <p:nvPr/>
        </p:nvSpPr>
        <p:spPr>
          <a:xfrm>
            <a:off x="309562" y="2711157"/>
            <a:ext cx="6238875" cy="3863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was a very short month , but as always, we packed a lot in 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supported the school celebrating World Space Day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donated two homemade cakes for the Macmillan Coffee Morning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served up added extra’s for the Census Day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we had plenty sweet treats to celebrate Halloween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group of cupcakes with frosting and cartoon stickers&#10;&#10;Description automatically generated">
            <a:extLst>
              <a:ext uri="{FF2B5EF4-FFF2-40B4-BE49-F238E27FC236}">
                <a16:creationId xmlns:a16="http://schemas.microsoft.com/office/drawing/2014/main" id="{4587CCC1-8D1C-5743-4610-A8A43CAE6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198" y="5107371"/>
            <a:ext cx="3327801" cy="2425604"/>
          </a:xfrm>
          <a:prstGeom prst="rect">
            <a:avLst/>
          </a:prstGeom>
        </p:spPr>
      </p:pic>
      <p:pic>
        <p:nvPicPr>
          <p:cNvPr id="13" name="Picture 12" descr="A cake with frosting on top&#10;&#10;Description automatically generated">
            <a:extLst>
              <a:ext uri="{FF2B5EF4-FFF2-40B4-BE49-F238E27FC236}">
                <a16:creationId xmlns:a16="http://schemas.microsoft.com/office/drawing/2014/main" id="{6D11A9FF-1A87-A03A-264B-1FE0C934F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7" y="7583456"/>
            <a:ext cx="3327802" cy="1941545"/>
          </a:xfrm>
          <a:prstGeom prst="rect">
            <a:avLst/>
          </a:prstGeom>
        </p:spPr>
      </p:pic>
      <p:pic>
        <p:nvPicPr>
          <p:cNvPr id="16" name="Picture 15" descr="A group of pieces of cake&#10;&#10;Description automatically generated">
            <a:extLst>
              <a:ext uri="{FF2B5EF4-FFF2-40B4-BE49-F238E27FC236}">
                <a16:creationId xmlns:a16="http://schemas.microsoft.com/office/drawing/2014/main" id="{4E1F987E-0446-7F42-D556-5DF9A1E60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7263" y="6970263"/>
            <a:ext cx="1947175" cy="3162300"/>
          </a:xfrm>
          <a:prstGeom prst="rect">
            <a:avLst/>
          </a:prstGeom>
        </p:spPr>
      </p:pic>
      <p:pic>
        <p:nvPicPr>
          <p:cNvPr id="18" name="Picture 17" descr="A menu board with a pen&#10;&#10;Description automatically generated">
            <a:extLst>
              <a:ext uri="{FF2B5EF4-FFF2-40B4-BE49-F238E27FC236}">
                <a16:creationId xmlns:a16="http://schemas.microsoft.com/office/drawing/2014/main" id="{8399AC85-4ACF-5CC3-FA45-6D7219533F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5449" y="4751625"/>
            <a:ext cx="2425603" cy="31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67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85FBB6E-D55B-4A1F-80CF-5A8520538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8" b="21948"/>
          <a:stretch/>
        </p:blipFill>
        <p:spPr>
          <a:xfrm>
            <a:off x="0" y="27443"/>
            <a:ext cx="6857980" cy="9088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920180-FCFA-48EE-AA75-AF35751F79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6" y="582465"/>
            <a:ext cx="2496143" cy="632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B48889-86BE-4BDD-98F2-1ECEE2B221D6}"/>
              </a:ext>
            </a:extLst>
          </p:cNvPr>
          <p:cNvSpPr txBox="1"/>
          <p:nvPr/>
        </p:nvSpPr>
        <p:spPr>
          <a:xfrm>
            <a:off x="341297" y="1204106"/>
            <a:ext cx="6238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E3692"/>
                </a:solidFill>
                <a:latin typeface="Gill Sans MT Condensed" panose="020B0506020104020203" pitchFamily="34" charset="0"/>
              </a:rPr>
              <a:t>It’s Been a Tasty One!</a:t>
            </a:r>
          </a:p>
        </p:txBody>
      </p:sp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6280746E-DFCF-4F18-A1F3-A85887BA2D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8" b="91748"/>
          <a:stretch/>
        </p:blipFill>
        <p:spPr>
          <a:xfrm rot="10800000">
            <a:off x="20" y="9088581"/>
            <a:ext cx="6857980" cy="8174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5F049B-643D-412C-9556-1468331EEC18}"/>
              </a:ext>
            </a:extLst>
          </p:cNvPr>
          <p:cNvSpPr txBox="1"/>
          <p:nvPr/>
        </p:nvSpPr>
        <p:spPr>
          <a:xfrm>
            <a:off x="516367" y="1911992"/>
            <a:ext cx="5615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" name="Picture 3" descr="A group of white cups with food in them&#10;&#10;Description automatically generated">
            <a:extLst>
              <a:ext uri="{FF2B5EF4-FFF2-40B4-BE49-F238E27FC236}">
                <a16:creationId xmlns:a16="http://schemas.microsoft.com/office/drawing/2014/main" id="{B62754C6-4767-F378-D192-B30261AB3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558" y="6896565"/>
            <a:ext cx="2006600" cy="3222284"/>
          </a:xfrm>
          <a:prstGeom prst="rect">
            <a:avLst/>
          </a:prstGeom>
        </p:spPr>
      </p:pic>
      <p:pic>
        <p:nvPicPr>
          <p:cNvPr id="11" name="Picture 10" descr="A group of small cups of food&#10;&#10;Description automatically generated">
            <a:extLst>
              <a:ext uri="{FF2B5EF4-FFF2-40B4-BE49-F238E27FC236}">
                <a16:creationId xmlns:a16="http://schemas.microsoft.com/office/drawing/2014/main" id="{CAEDAB1F-07DD-A10E-0633-D182DAD2C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7517" y="6982607"/>
            <a:ext cx="2020593" cy="3064196"/>
          </a:xfrm>
          <a:prstGeom prst="rect">
            <a:avLst/>
          </a:prstGeom>
        </p:spPr>
      </p:pic>
      <p:pic>
        <p:nvPicPr>
          <p:cNvPr id="14" name="Picture 13" descr="A group of food in a box&#10;&#10;Description automatically generated">
            <a:extLst>
              <a:ext uri="{FF2B5EF4-FFF2-40B4-BE49-F238E27FC236}">
                <a16:creationId xmlns:a16="http://schemas.microsoft.com/office/drawing/2014/main" id="{3D3C2618-5AB9-CFEA-7AE9-DE340E72C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3" y="5310561"/>
            <a:ext cx="6441739" cy="2006600"/>
          </a:xfrm>
          <a:prstGeom prst="rect">
            <a:avLst/>
          </a:prstGeom>
        </p:spPr>
      </p:pic>
      <p:pic>
        <p:nvPicPr>
          <p:cNvPr id="17" name="Picture 16" descr="A group of cups of food&#10;&#10;Description automatically generated">
            <a:extLst>
              <a:ext uri="{FF2B5EF4-FFF2-40B4-BE49-F238E27FC236}">
                <a16:creationId xmlns:a16="http://schemas.microsoft.com/office/drawing/2014/main" id="{2F868C88-106D-9BE3-6B2E-243CBC9A85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685" y="2023578"/>
            <a:ext cx="3340101" cy="3031127"/>
          </a:xfrm>
          <a:prstGeom prst="rect">
            <a:avLst/>
          </a:prstGeom>
        </p:spPr>
      </p:pic>
      <p:pic>
        <p:nvPicPr>
          <p:cNvPr id="6" name="Picture 5" descr="A tray of cupcakes with green frosting&#10;&#10;Description automatically generated">
            <a:extLst>
              <a:ext uri="{FF2B5EF4-FFF2-40B4-BE49-F238E27FC236}">
                <a16:creationId xmlns:a16="http://schemas.microsoft.com/office/drawing/2014/main" id="{E172BF0D-0E26-818C-17A5-A43FB3C6EA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63" y="1869091"/>
            <a:ext cx="3316449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12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59A23-0BE8-1C32-D5A4-FA8EC274C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Background pattern&#10;&#10;Description automatically generated">
            <a:extLst>
              <a:ext uri="{FF2B5EF4-FFF2-40B4-BE49-F238E27FC236}">
                <a16:creationId xmlns:a16="http://schemas.microsoft.com/office/drawing/2014/main" id="{5C644FBC-F7C0-F2AD-85B5-0F9FFC364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8" b="21948"/>
          <a:stretch/>
        </p:blipFill>
        <p:spPr>
          <a:xfrm>
            <a:off x="1" y="0"/>
            <a:ext cx="6857999" cy="990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4574A7-E7DF-EF74-0FD0-4F209739FF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6" y="582465"/>
            <a:ext cx="2496143" cy="632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88A751-CB32-E119-6023-56163996E76B}"/>
              </a:ext>
            </a:extLst>
          </p:cNvPr>
          <p:cNvSpPr txBox="1"/>
          <p:nvPr/>
        </p:nvSpPr>
        <p:spPr>
          <a:xfrm>
            <a:off x="522541" y="-1447587"/>
            <a:ext cx="6099716" cy="12617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October Updates &amp; Goings On </a:t>
            </a:r>
            <a:r>
              <a:rPr lang="en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School Year Menus are going great , had amazing feedback from both students &amp; staff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Fabulous comments &amp; praise from the Open Evening where tasters of our new menus were available </a:t>
            </a:r>
            <a:endParaRPr lang="en-GB" sz="18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800" b="1" i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Sixth Formers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back recruiting for student till operators at Break &amp; or Lunchtimes 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paid during your free time by helping us out &amp; add to your CV – enquire at the canteen</a:t>
            </a: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i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£5.00 </a:t>
            </a:r>
            <a:r>
              <a:rPr lang="en-GB" b="1" i="1" u="sng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GB" sz="1800" b="1" i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ood </a:t>
            </a:r>
            <a:r>
              <a:rPr lang="en-GB" b="1" i="1" u="sng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1800" b="1" i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pend </a:t>
            </a:r>
            <a:r>
              <a:rPr lang="en-GB" b="1" i="1" u="sng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GB" sz="1800" b="1" i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imi</a:t>
            </a:r>
            <a:r>
              <a:rPr lang="en-GB" b="1" i="1" u="sng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GB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 is a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 limit of £5.00 a day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in the past given leeway to avoid students going hungry , but this is causing a lot of complaints of regular overspending &amp; so we are no longer allowing this to happen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sp</a:t>
            </a:r>
            <a:r>
              <a:rPr lang="en-GB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eak to your children about budgeting for their daily spend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lots of </a:t>
            </a:r>
            <a:r>
              <a:rPr lang="en-GB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eal </a:t>
            </a:r>
            <a:r>
              <a:rPr lang="en-GB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eal </a:t>
            </a:r>
            <a:r>
              <a:rPr lang="en-GB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ptions at £2.50 which can include a Dessert &amp; / or Drink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also at Breakfast 8am-8.50am offer Free Toast &amp; Squash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water fountains throughout the school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take advantage of these offers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Alternatively, Parents can email &amp; </a:t>
            </a:r>
            <a:r>
              <a:rPr lang="en-GB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 </a:t>
            </a:r>
            <a:r>
              <a:rPr lang="en-GB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daily limit to suit their child's needs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1" i="1" u="sng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54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b1519f0f-2dbf-4e21-bf34-a686ce97588a}" enabled="0" method="" siteId="{b1519f0f-2dbf-4e21-bf34-a686ce97588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509</Words>
  <Application>Microsoft Office PowerPoint</Application>
  <PresentationFormat>A4 Paper (210x297 mm)</PresentationFormat>
  <Paragraphs>56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Arial</vt:lpstr>
      <vt:lpstr>Calibri</vt:lpstr>
      <vt:lpstr>Calibri Light</vt:lpstr>
      <vt:lpstr>Gill Sans MT Condensed</vt:lpstr>
      <vt:lpstr>Gill Sans Nova Cond</vt:lpstr>
      <vt:lpstr>Golden Youth Script</vt:lpstr>
      <vt:lpstr>Gotham Book</vt:lpstr>
      <vt:lpstr>Gotham-Book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Aramark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Pattison, Amy (UK)</dc:creator>
  <cp:lastModifiedBy>Harper, Lyn (UK)</cp:lastModifiedBy>
  <cp:revision>44</cp:revision>
  <dcterms:created xsi:type="dcterms:W3CDTF">2023-01-30T13:32:36Z</dcterms:created>
  <dcterms:modified xsi:type="dcterms:W3CDTF">2024-10-18T16:20:18Z</dcterms:modified>
</cp:coreProperties>
</file>