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6" r:id="rId4"/>
    <p:sldId id="261" r:id="rId5"/>
    <p:sldId id="259" r:id="rId6"/>
    <p:sldId id="260" r:id="rId7"/>
    <p:sldId id="262" r:id="rId8"/>
    <p:sldId id="267" r:id="rId9"/>
    <p:sldId id="274" r:id="rId10"/>
    <p:sldId id="268" r:id="rId11"/>
    <p:sldId id="269" r:id="rId12"/>
    <p:sldId id="270" r:id="rId13"/>
    <p:sldId id="263" r:id="rId14"/>
    <p:sldId id="271" r:id="rId15"/>
    <p:sldId id="264" r:id="rId16"/>
    <p:sldId id="265"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F5AFD-776E-42CE-A44A-3D809468564D}" v="7" dt="2024-10-16T06:50:06.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8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erington, Cathy" userId="43bfc2cf-6d47-4eff-9ea8-0d2757a891c6" providerId="ADAL" clId="{C3AF5AFD-776E-42CE-A44A-3D809468564D}"/>
    <pc:docChg chg="undo custSel addSld modSld">
      <pc:chgData name="Leverington, Cathy" userId="43bfc2cf-6d47-4eff-9ea8-0d2757a891c6" providerId="ADAL" clId="{C3AF5AFD-776E-42CE-A44A-3D809468564D}" dt="2024-10-16T06:58:16.614" v="2326" actId="1076"/>
      <pc:docMkLst>
        <pc:docMk/>
      </pc:docMkLst>
      <pc:sldChg chg="modSp mod">
        <pc:chgData name="Leverington, Cathy" userId="43bfc2cf-6d47-4eff-9ea8-0d2757a891c6" providerId="ADAL" clId="{C3AF5AFD-776E-42CE-A44A-3D809468564D}" dt="2024-10-10T14:43:53.430" v="1802" actId="20577"/>
        <pc:sldMkLst>
          <pc:docMk/>
          <pc:sldMk cId="3534176965" sldId="258"/>
        </pc:sldMkLst>
        <pc:spChg chg="mod">
          <ac:chgData name="Leverington, Cathy" userId="43bfc2cf-6d47-4eff-9ea8-0d2757a891c6" providerId="ADAL" clId="{C3AF5AFD-776E-42CE-A44A-3D809468564D}" dt="2024-10-10T14:43:53.430" v="1802" actId="20577"/>
          <ac:spMkLst>
            <pc:docMk/>
            <pc:sldMk cId="3534176965" sldId="258"/>
            <ac:spMk id="2" creationId="{03DB17EC-0799-68A6-2DEF-3F1C5302E408}"/>
          </ac:spMkLst>
        </pc:spChg>
      </pc:sldChg>
      <pc:sldChg chg="modSp mod">
        <pc:chgData name="Leverington, Cathy" userId="43bfc2cf-6d47-4eff-9ea8-0d2757a891c6" providerId="ADAL" clId="{C3AF5AFD-776E-42CE-A44A-3D809468564D}" dt="2024-10-10T14:15:09.168" v="1796" actId="20577"/>
        <pc:sldMkLst>
          <pc:docMk/>
          <pc:sldMk cId="1622782458" sldId="259"/>
        </pc:sldMkLst>
        <pc:spChg chg="mod">
          <ac:chgData name="Leverington, Cathy" userId="43bfc2cf-6d47-4eff-9ea8-0d2757a891c6" providerId="ADAL" clId="{C3AF5AFD-776E-42CE-A44A-3D809468564D}" dt="2024-10-10T14:15:09.168" v="1796" actId="20577"/>
          <ac:spMkLst>
            <pc:docMk/>
            <pc:sldMk cId="1622782458" sldId="259"/>
            <ac:spMk id="2" creationId="{03DB17EC-0799-68A6-2DEF-3F1C5302E408}"/>
          </ac:spMkLst>
        </pc:spChg>
      </pc:sldChg>
      <pc:sldChg chg="modSp mod">
        <pc:chgData name="Leverington, Cathy" userId="43bfc2cf-6d47-4eff-9ea8-0d2757a891c6" providerId="ADAL" clId="{C3AF5AFD-776E-42CE-A44A-3D809468564D}" dt="2024-10-10T14:44:55.691" v="1860" actId="20577"/>
        <pc:sldMkLst>
          <pc:docMk/>
          <pc:sldMk cId="2982351428" sldId="260"/>
        </pc:sldMkLst>
        <pc:spChg chg="mod">
          <ac:chgData name="Leverington, Cathy" userId="43bfc2cf-6d47-4eff-9ea8-0d2757a891c6" providerId="ADAL" clId="{C3AF5AFD-776E-42CE-A44A-3D809468564D}" dt="2024-10-10T14:44:55.691" v="1860" actId="20577"/>
          <ac:spMkLst>
            <pc:docMk/>
            <pc:sldMk cId="2982351428" sldId="260"/>
            <ac:spMk id="2" creationId="{03DB17EC-0799-68A6-2DEF-3F1C5302E408}"/>
          </ac:spMkLst>
        </pc:spChg>
      </pc:sldChg>
      <pc:sldChg chg="modSp mod">
        <pc:chgData name="Leverington, Cathy" userId="43bfc2cf-6d47-4eff-9ea8-0d2757a891c6" providerId="ADAL" clId="{C3AF5AFD-776E-42CE-A44A-3D809468564D}" dt="2024-10-16T06:40:59.141" v="1863" actId="20577"/>
        <pc:sldMkLst>
          <pc:docMk/>
          <pc:sldMk cId="4286752961" sldId="261"/>
        </pc:sldMkLst>
        <pc:spChg chg="mod">
          <ac:chgData name="Leverington, Cathy" userId="43bfc2cf-6d47-4eff-9ea8-0d2757a891c6" providerId="ADAL" clId="{C3AF5AFD-776E-42CE-A44A-3D809468564D}" dt="2024-10-16T06:40:59.141" v="1863" actId="20577"/>
          <ac:spMkLst>
            <pc:docMk/>
            <pc:sldMk cId="4286752961" sldId="261"/>
            <ac:spMk id="2" creationId="{03DB17EC-0799-68A6-2DEF-3F1C5302E408}"/>
          </ac:spMkLst>
        </pc:spChg>
      </pc:sldChg>
      <pc:sldChg chg="modSp mod">
        <pc:chgData name="Leverington, Cathy" userId="43bfc2cf-6d47-4eff-9ea8-0d2757a891c6" providerId="ADAL" clId="{C3AF5AFD-776E-42CE-A44A-3D809468564D}" dt="2024-10-10T13:45:30.360" v="1350" actId="20577"/>
        <pc:sldMkLst>
          <pc:docMk/>
          <pc:sldMk cId="3945837486" sldId="263"/>
        </pc:sldMkLst>
        <pc:spChg chg="mod">
          <ac:chgData name="Leverington, Cathy" userId="43bfc2cf-6d47-4eff-9ea8-0d2757a891c6" providerId="ADAL" clId="{C3AF5AFD-776E-42CE-A44A-3D809468564D}" dt="2024-10-10T13:45:30.360" v="1350" actId="20577"/>
          <ac:spMkLst>
            <pc:docMk/>
            <pc:sldMk cId="3945837486" sldId="263"/>
            <ac:spMk id="20" creationId="{376443B2-A8FE-FE2A-CCAD-463983E1B384}"/>
          </ac:spMkLst>
        </pc:spChg>
      </pc:sldChg>
      <pc:sldChg chg="addSp modSp mod">
        <pc:chgData name="Leverington, Cathy" userId="43bfc2cf-6d47-4eff-9ea8-0d2757a891c6" providerId="ADAL" clId="{C3AF5AFD-776E-42CE-A44A-3D809468564D}" dt="2024-10-16T06:54:43.139" v="2181" actId="20577"/>
        <pc:sldMkLst>
          <pc:docMk/>
          <pc:sldMk cId="1919361889" sldId="265"/>
        </pc:sldMkLst>
        <pc:spChg chg="mod">
          <ac:chgData name="Leverington, Cathy" userId="43bfc2cf-6d47-4eff-9ea8-0d2757a891c6" providerId="ADAL" clId="{C3AF5AFD-776E-42CE-A44A-3D809468564D}" dt="2024-10-16T06:54:43.139" v="2181" actId="20577"/>
          <ac:spMkLst>
            <pc:docMk/>
            <pc:sldMk cId="1919361889" sldId="265"/>
            <ac:spMk id="2" creationId="{86956AA7-774F-01E1-F0EB-E0DB392E6091}"/>
          </ac:spMkLst>
        </pc:spChg>
        <pc:spChg chg="mod">
          <ac:chgData name="Leverington, Cathy" userId="43bfc2cf-6d47-4eff-9ea8-0d2757a891c6" providerId="ADAL" clId="{C3AF5AFD-776E-42CE-A44A-3D809468564D}" dt="2024-10-16T06:43:15.909" v="1872" actId="1076"/>
          <ac:spMkLst>
            <pc:docMk/>
            <pc:sldMk cId="1919361889" sldId="265"/>
            <ac:spMk id="7" creationId="{ABD192C7-52E8-C9F7-920E-BBE4B572EB71}"/>
          </ac:spMkLst>
        </pc:spChg>
        <pc:picChg chg="mod">
          <ac:chgData name="Leverington, Cathy" userId="43bfc2cf-6d47-4eff-9ea8-0d2757a891c6" providerId="ADAL" clId="{C3AF5AFD-776E-42CE-A44A-3D809468564D}" dt="2024-10-16T06:50:06.867" v="2114" actId="1076"/>
          <ac:picMkLst>
            <pc:docMk/>
            <pc:sldMk cId="1919361889" sldId="265"/>
            <ac:picMk id="3" creationId="{14CFF062-C8DE-869F-E852-8B96E5A54333}"/>
          </ac:picMkLst>
        </pc:picChg>
        <pc:picChg chg="add mod">
          <ac:chgData name="Leverington, Cathy" userId="43bfc2cf-6d47-4eff-9ea8-0d2757a891c6" providerId="ADAL" clId="{C3AF5AFD-776E-42CE-A44A-3D809468564D}" dt="2024-10-16T06:54:15.465" v="2137" actId="1076"/>
          <ac:picMkLst>
            <pc:docMk/>
            <pc:sldMk cId="1919361889" sldId="265"/>
            <ac:picMk id="8" creationId="{1F457E7A-36E6-65C8-E210-C6E91AE444C2}"/>
          </ac:picMkLst>
        </pc:picChg>
      </pc:sldChg>
      <pc:sldChg chg="modSp mod">
        <pc:chgData name="Leverington, Cathy" userId="43bfc2cf-6d47-4eff-9ea8-0d2757a891c6" providerId="ADAL" clId="{C3AF5AFD-776E-42CE-A44A-3D809468564D}" dt="2024-10-10T13:30:25.209" v="1152" actId="20577"/>
        <pc:sldMkLst>
          <pc:docMk/>
          <pc:sldMk cId="2255757768" sldId="267"/>
        </pc:sldMkLst>
        <pc:spChg chg="mod">
          <ac:chgData name="Leverington, Cathy" userId="43bfc2cf-6d47-4eff-9ea8-0d2757a891c6" providerId="ADAL" clId="{C3AF5AFD-776E-42CE-A44A-3D809468564D}" dt="2024-10-10T13:30:25.209" v="1152" actId="20577"/>
          <ac:spMkLst>
            <pc:docMk/>
            <pc:sldMk cId="2255757768" sldId="267"/>
            <ac:spMk id="2" creationId="{03DB17EC-0799-68A6-2DEF-3F1C5302E408}"/>
          </ac:spMkLst>
        </pc:spChg>
      </pc:sldChg>
      <pc:sldChg chg="modSp mod">
        <pc:chgData name="Leverington, Cathy" userId="43bfc2cf-6d47-4eff-9ea8-0d2757a891c6" providerId="ADAL" clId="{C3AF5AFD-776E-42CE-A44A-3D809468564D}" dt="2024-10-10T13:31:20.698" v="1163" actId="20577"/>
        <pc:sldMkLst>
          <pc:docMk/>
          <pc:sldMk cId="1220979390" sldId="270"/>
        </pc:sldMkLst>
        <pc:spChg chg="mod">
          <ac:chgData name="Leverington, Cathy" userId="43bfc2cf-6d47-4eff-9ea8-0d2757a891c6" providerId="ADAL" clId="{C3AF5AFD-776E-42CE-A44A-3D809468564D}" dt="2024-10-10T13:31:20.698" v="1163" actId="20577"/>
          <ac:spMkLst>
            <pc:docMk/>
            <pc:sldMk cId="1220979390" sldId="270"/>
            <ac:spMk id="15" creationId="{3307A01A-0FD8-2456-FC86-84DABA4C689F}"/>
          </ac:spMkLst>
        </pc:spChg>
      </pc:sldChg>
      <pc:sldChg chg="modSp mod">
        <pc:chgData name="Leverington, Cathy" userId="43bfc2cf-6d47-4eff-9ea8-0d2757a891c6" providerId="ADAL" clId="{C3AF5AFD-776E-42CE-A44A-3D809468564D}" dt="2024-10-10T13:46:05.959" v="1352" actId="20577"/>
        <pc:sldMkLst>
          <pc:docMk/>
          <pc:sldMk cId="3600624086" sldId="272"/>
        </pc:sldMkLst>
        <pc:spChg chg="mod">
          <ac:chgData name="Leverington, Cathy" userId="43bfc2cf-6d47-4eff-9ea8-0d2757a891c6" providerId="ADAL" clId="{C3AF5AFD-776E-42CE-A44A-3D809468564D}" dt="2024-10-10T13:46:05.959" v="1352" actId="20577"/>
          <ac:spMkLst>
            <pc:docMk/>
            <pc:sldMk cId="3600624086" sldId="272"/>
            <ac:spMk id="13" creationId="{D9F07F5D-4B25-CDF8-EC51-72B2D59A7423}"/>
          </ac:spMkLst>
        </pc:spChg>
      </pc:sldChg>
      <pc:sldChg chg="modSp mod">
        <pc:chgData name="Leverington, Cathy" userId="43bfc2cf-6d47-4eff-9ea8-0d2757a891c6" providerId="ADAL" clId="{C3AF5AFD-776E-42CE-A44A-3D809468564D}" dt="2024-10-16T06:58:16.614" v="2326" actId="1076"/>
        <pc:sldMkLst>
          <pc:docMk/>
          <pc:sldMk cId="1581003927" sldId="273"/>
        </pc:sldMkLst>
        <pc:spChg chg="mod">
          <ac:chgData name="Leverington, Cathy" userId="43bfc2cf-6d47-4eff-9ea8-0d2757a891c6" providerId="ADAL" clId="{C3AF5AFD-776E-42CE-A44A-3D809468564D}" dt="2024-10-16T06:58:13.830" v="2325" actId="1076"/>
          <ac:spMkLst>
            <pc:docMk/>
            <pc:sldMk cId="1581003927" sldId="273"/>
            <ac:spMk id="7" creationId="{ABD192C7-52E8-C9F7-920E-BBE4B572EB71}"/>
          </ac:spMkLst>
        </pc:spChg>
        <pc:spChg chg="mod">
          <ac:chgData name="Leverington, Cathy" userId="43bfc2cf-6d47-4eff-9ea8-0d2757a891c6" providerId="ADAL" clId="{C3AF5AFD-776E-42CE-A44A-3D809468564D}" dt="2024-10-16T06:58:16.614" v="2326" actId="1076"/>
          <ac:spMkLst>
            <pc:docMk/>
            <pc:sldMk cId="1581003927" sldId="273"/>
            <ac:spMk id="13" creationId="{D9F07F5D-4B25-CDF8-EC51-72B2D59A7423}"/>
          </ac:spMkLst>
        </pc:spChg>
      </pc:sldChg>
      <pc:sldChg chg="addSp modSp add mod">
        <pc:chgData name="Leverington, Cathy" userId="43bfc2cf-6d47-4eff-9ea8-0d2757a891c6" providerId="ADAL" clId="{C3AF5AFD-776E-42CE-A44A-3D809468564D}" dt="2024-10-07T14:34:16.189" v="631" actId="20577"/>
        <pc:sldMkLst>
          <pc:docMk/>
          <pc:sldMk cId="3772082008" sldId="274"/>
        </pc:sldMkLst>
        <pc:spChg chg="mod">
          <ac:chgData name="Leverington, Cathy" userId="43bfc2cf-6d47-4eff-9ea8-0d2757a891c6" providerId="ADAL" clId="{C3AF5AFD-776E-42CE-A44A-3D809468564D}" dt="2024-10-07T14:34:16.189" v="631" actId="20577"/>
          <ac:spMkLst>
            <pc:docMk/>
            <pc:sldMk cId="3772082008" sldId="274"/>
            <ac:spMk id="2" creationId="{03DB17EC-0799-68A6-2DEF-3F1C5302E408}"/>
          </ac:spMkLst>
        </pc:spChg>
        <pc:spChg chg="mod">
          <ac:chgData name="Leverington, Cathy" userId="43bfc2cf-6d47-4eff-9ea8-0d2757a891c6" providerId="ADAL" clId="{C3AF5AFD-776E-42CE-A44A-3D809468564D}" dt="2024-10-07T14:09:10.026" v="18" actId="20577"/>
          <ac:spMkLst>
            <pc:docMk/>
            <pc:sldMk cId="3772082008" sldId="274"/>
            <ac:spMk id="7" creationId="{ABD192C7-52E8-C9F7-920E-BBE4B572EB71}"/>
          </ac:spMkLst>
        </pc:spChg>
        <pc:picChg chg="mod">
          <ac:chgData name="Leverington, Cathy" userId="43bfc2cf-6d47-4eff-9ea8-0d2757a891c6" providerId="ADAL" clId="{C3AF5AFD-776E-42CE-A44A-3D809468564D}" dt="2024-10-07T14:33:03.984" v="608" actId="14100"/>
          <ac:picMkLst>
            <pc:docMk/>
            <pc:sldMk cId="3772082008" sldId="274"/>
            <ac:picMk id="11" creationId="{36C074E9-0A40-A436-6BA2-BFF97EDC600B}"/>
          </ac:picMkLst>
        </pc:picChg>
        <pc:picChg chg="add mod">
          <ac:chgData name="Leverington, Cathy" userId="43bfc2cf-6d47-4eff-9ea8-0d2757a891c6" providerId="ADAL" clId="{C3AF5AFD-776E-42CE-A44A-3D809468564D}" dt="2024-10-07T14:33:20.288" v="610" actId="1076"/>
          <ac:picMkLst>
            <pc:docMk/>
            <pc:sldMk cId="3772082008" sldId="274"/>
            <ac:picMk id="1026" creationId="{F72C2B7F-7809-C426-17F3-90CF712E83E4}"/>
          </ac:picMkLst>
        </pc:picChg>
      </pc:sldChg>
    </pc:docChg>
  </pc:docChgLst>
  <pc:docChgLst>
    <pc:chgData name="Leverington, Cathy" userId="43bfc2cf-6d47-4eff-9ea8-0d2757a891c6" providerId="ADAL" clId="{D8B3D5BA-9E2A-4B8B-8D1C-3051DD6F6CEF}"/>
    <pc:docChg chg="modSld">
      <pc:chgData name="Leverington, Cathy" userId="43bfc2cf-6d47-4eff-9ea8-0d2757a891c6" providerId="ADAL" clId="{D8B3D5BA-9E2A-4B8B-8D1C-3051DD6F6CEF}" dt="2024-10-06T15:32:14.294" v="30" actId="20577"/>
      <pc:docMkLst>
        <pc:docMk/>
      </pc:docMkLst>
      <pc:sldChg chg="modSp mod">
        <pc:chgData name="Leverington, Cathy" userId="43bfc2cf-6d47-4eff-9ea8-0d2757a891c6" providerId="ADAL" clId="{D8B3D5BA-9E2A-4B8B-8D1C-3051DD6F6CEF}" dt="2024-10-06T15:32:14.294" v="30" actId="20577"/>
        <pc:sldMkLst>
          <pc:docMk/>
          <pc:sldMk cId="3183919947" sldId="269"/>
        </pc:sldMkLst>
        <pc:spChg chg="mod">
          <ac:chgData name="Leverington, Cathy" userId="43bfc2cf-6d47-4eff-9ea8-0d2757a891c6" providerId="ADAL" clId="{D8B3D5BA-9E2A-4B8B-8D1C-3051DD6F6CEF}" dt="2024-10-06T15:32:14.294" v="30" actId="20577"/>
          <ac:spMkLst>
            <pc:docMk/>
            <pc:sldMk cId="3183919947" sldId="269"/>
            <ac:spMk id="15" creationId="{3307A01A-0FD8-2456-FC86-84DABA4C68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0723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172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95835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40952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30362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82093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01633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7290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2312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17707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10/16/2024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822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10/16/2024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7165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nhs.uk/using-the-nhs/healthcare-abroad/apply-for-a-free-uk-global-health-insurance-card-ghi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mailto:Cathy.Leverington@ids.mmat.co.uk"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5" name="Picture 2" descr="Royalty-Free photo: Disney Land castle photography | PickPik">
            <a:extLst>
              <a:ext uri="{FF2B5EF4-FFF2-40B4-BE49-F238E27FC236}">
                <a16:creationId xmlns:a16="http://schemas.microsoft.com/office/drawing/2014/main" id="{3F5550D8-9130-70A5-4901-6D9455FEB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23" y="289248"/>
            <a:ext cx="4708175" cy="6279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776" y="121498"/>
            <a:ext cx="7955217" cy="22591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ckey mouse,daisy,walt disney,duck,loop - free image from needpix.com">
            <a:extLst>
              <a:ext uri="{FF2B5EF4-FFF2-40B4-BE49-F238E27FC236}">
                <a16:creationId xmlns:a16="http://schemas.microsoft.com/office/drawing/2014/main" id="{208FE971-8960-D9CE-757A-E782EF848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599" y="4378255"/>
            <a:ext cx="4226455" cy="24797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5032798" y="2718587"/>
            <a:ext cx="7159201" cy="1569660"/>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Open to </a:t>
            </a:r>
          </a:p>
          <a:p>
            <a:pPr algn="ctr"/>
            <a:r>
              <a:rPr lang="en-GB" sz="4800" b="1" cap="small" dirty="0">
                <a:solidFill>
                  <a:srgbClr val="213243"/>
                </a:solidFill>
                <a:latin typeface="Arial" panose="020B0604020202020204" pitchFamily="34" charset="0"/>
                <a:cs typeface="Arial" panose="020B0604020202020204" pitchFamily="34" charset="0"/>
              </a:rPr>
              <a:t>Year 7 &amp; 8 Students</a:t>
            </a:r>
          </a:p>
        </p:txBody>
      </p:sp>
      <p:sp>
        <p:nvSpPr>
          <p:cNvPr id="8" name="TextBox 7">
            <a:extLst>
              <a:ext uri="{FF2B5EF4-FFF2-40B4-BE49-F238E27FC236}">
                <a16:creationId xmlns:a16="http://schemas.microsoft.com/office/drawing/2014/main" id="{EA132246-C9A2-E3A3-EA51-4D46251C280C}"/>
              </a:ext>
            </a:extLst>
          </p:cNvPr>
          <p:cNvSpPr txBox="1"/>
          <p:nvPr/>
        </p:nvSpPr>
        <p:spPr>
          <a:xfrm>
            <a:off x="5406961" y="4797386"/>
            <a:ext cx="3504486" cy="1538883"/>
          </a:xfrm>
          <a:prstGeom prst="rect">
            <a:avLst/>
          </a:prstGeom>
          <a:noFill/>
        </p:spPr>
        <p:txBody>
          <a:bodyPr wrap="none" rtlCol="0">
            <a:spAutoFit/>
          </a:bodyPr>
          <a:lstStyle/>
          <a:p>
            <a:pPr algn="ctr"/>
            <a:endParaRPr lang="en-GB" sz="2800" b="1" dirty="0"/>
          </a:p>
          <a:p>
            <a:pPr algn="ctr"/>
            <a:r>
              <a:rPr lang="en-GB" sz="2400" b="1" dirty="0">
                <a:solidFill>
                  <a:schemeClr val="accent4">
                    <a:lumMod val="50000"/>
                  </a:schemeClr>
                </a:solidFill>
              </a:rPr>
              <a:t>Friday to Sunday</a:t>
            </a:r>
          </a:p>
          <a:p>
            <a:pPr algn="ctr"/>
            <a:r>
              <a:rPr lang="en-GB" sz="2400" b="1" dirty="0">
                <a:solidFill>
                  <a:schemeClr val="accent4">
                    <a:lumMod val="50000"/>
                  </a:schemeClr>
                </a:solidFill>
              </a:rPr>
              <a:t>11</a:t>
            </a:r>
            <a:r>
              <a:rPr lang="en-GB" sz="2400" b="1" baseline="30000" dirty="0">
                <a:solidFill>
                  <a:schemeClr val="accent4">
                    <a:lumMod val="50000"/>
                  </a:schemeClr>
                </a:solidFill>
              </a:rPr>
              <a:t>TH</a:t>
            </a:r>
            <a:r>
              <a:rPr lang="en-GB" sz="2400" b="1" dirty="0">
                <a:solidFill>
                  <a:schemeClr val="accent4">
                    <a:lumMod val="50000"/>
                  </a:schemeClr>
                </a:solidFill>
              </a:rPr>
              <a:t> TO 13</a:t>
            </a:r>
            <a:r>
              <a:rPr lang="en-GB" sz="2400" b="1" baseline="30000" dirty="0">
                <a:solidFill>
                  <a:schemeClr val="accent4">
                    <a:lumMod val="50000"/>
                  </a:schemeClr>
                </a:solidFill>
              </a:rPr>
              <a:t>TH</a:t>
            </a:r>
            <a:r>
              <a:rPr lang="en-GB" sz="2400" b="1" dirty="0">
                <a:solidFill>
                  <a:schemeClr val="accent4">
                    <a:lumMod val="50000"/>
                  </a:schemeClr>
                </a:solidFill>
              </a:rPr>
              <a:t> APRIL 2025</a:t>
            </a:r>
          </a:p>
          <a:p>
            <a:endParaRPr lang="en-GB" dirty="0"/>
          </a:p>
        </p:txBody>
      </p:sp>
    </p:spTree>
    <p:extLst>
      <p:ext uri="{BB962C8B-B14F-4D97-AF65-F5344CB8AC3E}">
        <p14:creationId xmlns:p14="http://schemas.microsoft.com/office/powerpoint/2010/main" val="278537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olorful patterns on the sky">
            <a:extLst>
              <a:ext uri="{FF2B5EF4-FFF2-40B4-BE49-F238E27FC236}">
                <a16:creationId xmlns:a16="http://schemas.microsoft.com/office/drawing/2014/main" id="{3812178B-C851-5D11-5FA8-D5BB486775F4}"/>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131595" y="231944"/>
            <a:ext cx="11700933"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THE PARKS</a:t>
            </a:r>
          </a:p>
        </p:txBody>
      </p:sp>
      <p:pic>
        <p:nvPicPr>
          <p:cNvPr id="3" name="Picture 2" descr="Mickey mouse,daisy,walt disney,duck,loop - free image from needpix.com">
            <a:extLst>
              <a:ext uri="{FF2B5EF4-FFF2-40B4-BE49-F238E27FC236}">
                <a16:creationId xmlns:a16="http://schemas.microsoft.com/office/drawing/2014/main" id="{32C6CF2A-9C79-BBA3-40A4-4DDA642C5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in page">
            <a:extLst>
              <a:ext uri="{FF2B5EF4-FFF2-40B4-BE49-F238E27FC236}">
                <a16:creationId xmlns:a16="http://schemas.microsoft.com/office/drawing/2014/main" id="{67FD8C50-AFE9-1239-DF26-D3465E907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38" y="1173387"/>
            <a:ext cx="5499469" cy="4059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tracciones en Disney Studios, París : Turismo en DisneyLand">
            <a:extLst>
              <a:ext uri="{FF2B5EF4-FFF2-40B4-BE49-F238E27FC236}">
                <a16:creationId xmlns:a16="http://schemas.microsoft.com/office/drawing/2014/main" id="{F42998F5-95CE-A6BB-8167-8BF0151D45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0401" y="1173387"/>
            <a:ext cx="5964493" cy="40590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otos de tinkerbell - Imagui">
            <a:extLst>
              <a:ext uri="{FF2B5EF4-FFF2-40B4-BE49-F238E27FC236}">
                <a16:creationId xmlns:a16="http://schemas.microsoft.com/office/drawing/2014/main" id="{BEA48173-1DD1-883B-0EF4-CD7032C286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 y="-131221"/>
            <a:ext cx="913608" cy="132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9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20152" y="49042"/>
            <a:ext cx="6858002"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WHAT IS INCLUDED</a:t>
            </a:r>
          </a:p>
        </p:txBody>
      </p:sp>
      <p:pic>
        <p:nvPicPr>
          <p:cNvPr id="3" name="Picture 2" descr="Mickey mouse,daisy,walt disney,duck,loop - free image from needpix.com">
            <a:extLst>
              <a:ext uri="{FF2B5EF4-FFF2-40B4-BE49-F238E27FC236}">
                <a16:creationId xmlns:a16="http://schemas.microsoft.com/office/drawing/2014/main" id="{5F14BB3A-BA97-891A-6D55-22AB56484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307A01A-0FD8-2456-FC86-84DABA4C689F}"/>
              </a:ext>
            </a:extLst>
          </p:cNvPr>
          <p:cNvSpPr txBox="1"/>
          <p:nvPr/>
        </p:nvSpPr>
        <p:spPr>
          <a:xfrm>
            <a:off x="364966" y="1133234"/>
            <a:ext cx="11684000" cy="4524315"/>
          </a:xfrm>
          <a:prstGeom prst="rect">
            <a:avLst/>
          </a:prstGeom>
          <a:noFill/>
        </p:spPr>
        <p:txBody>
          <a:bodyPr wrap="square">
            <a:spAutoFit/>
          </a:bodyPr>
          <a:lstStyle/>
          <a:p>
            <a:pPr marL="342900" indent="-342900" algn="l" fontAlgn="base">
              <a:buFont typeface="Arial" panose="020B0604020202020204" pitchFamily="34" charset="0"/>
              <a:buChar char="•"/>
            </a:pPr>
            <a:r>
              <a:rPr lang="en-GB" sz="2400" b="0" i="0" dirty="0">
                <a:solidFill>
                  <a:srgbClr val="515E76"/>
                </a:solidFill>
                <a:effectLst/>
                <a:latin typeface="myriad-pro"/>
              </a:rPr>
              <a:t>Executive Coach Travel (TV/DVD/Video, WC) </a:t>
            </a:r>
          </a:p>
          <a:p>
            <a:pPr marL="342900" indent="-342900" algn="l" fontAlgn="base">
              <a:buFont typeface="Arial" panose="020B0604020202020204" pitchFamily="34" charset="0"/>
              <a:buChar char="•"/>
            </a:pPr>
            <a:r>
              <a:rPr lang="en-GB" sz="2400" b="0" i="0" dirty="0">
                <a:solidFill>
                  <a:srgbClr val="515E76"/>
                </a:solidFill>
                <a:effectLst/>
                <a:latin typeface="myriad-pro"/>
              </a:rPr>
              <a:t>Return Channel Crossings </a:t>
            </a:r>
          </a:p>
          <a:p>
            <a:pPr marL="342900" indent="-342900" algn="l" fontAlgn="base">
              <a:buFont typeface="Arial" panose="020B0604020202020204" pitchFamily="34" charset="0"/>
              <a:buChar char="•"/>
            </a:pPr>
            <a:r>
              <a:rPr lang="en-GB" sz="2400" b="0" i="0" dirty="0">
                <a:solidFill>
                  <a:srgbClr val="515E76"/>
                </a:solidFill>
                <a:effectLst/>
                <a:latin typeface="myriad-pro"/>
              </a:rPr>
              <a:t>Accommodation for 2 nights’ bed and breakfast (multi occupancy rooms all rooms en-suite</a:t>
            </a:r>
          </a:p>
          <a:p>
            <a:pPr marL="342900" indent="-342900" algn="l" fontAlgn="base">
              <a:buFont typeface="Arial" panose="020B0604020202020204" pitchFamily="34" charset="0"/>
              <a:buChar char="•"/>
            </a:pPr>
            <a:r>
              <a:rPr lang="en-GB" sz="2400" dirty="0">
                <a:solidFill>
                  <a:srgbClr val="515E76"/>
                </a:solidFill>
                <a:latin typeface="myriad-pro"/>
              </a:rPr>
              <a:t>E</a:t>
            </a:r>
            <a:r>
              <a:rPr lang="en-GB" sz="2400" b="0" i="0" dirty="0">
                <a:solidFill>
                  <a:srgbClr val="515E76"/>
                </a:solidFill>
                <a:effectLst/>
                <a:latin typeface="myriad-pro"/>
              </a:rPr>
              <a:t>vening meal included on the day of arrival</a:t>
            </a:r>
          </a:p>
          <a:p>
            <a:pPr marL="342900" indent="-342900" algn="l" fontAlgn="base">
              <a:buFont typeface="Arial" panose="020B0604020202020204" pitchFamily="34" charset="0"/>
              <a:buChar char="•"/>
            </a:pPr>
            <a:r>
              <a:rPr lang="en-GB" sz="2400" b="0" i="0" dirty="0">
                <a:solidFill>
                  <a:srgbClr val="515E76"/>
                </a:solidFill>
                <a:effectLst/>
                <a:latin typeface="myriad-pro"/>
              </a:rPr>
              <a:t>A meal voucher to be used for evening meal in Disneyland</a:t>
            </a:r>
          </a:p>
          <a:p>
            <a:pPr marL="342900" indent="-342900" algn="l" fontAlgn="base">
              <a:buFont typeface="Arial" panose="020B0604020202020204" pitchFamily="34" charset="0"/>
              <a:buChar char="•"/>
            </a:pPr>
            <a:r>
              <a:rPr lang="en-GB" sz="2400" b="0" i="0" dirty="0">
                <a:solidFill>
                  <a:srgbClr val="515E76"/>
                </a:solidFill>
                <a:effectLst/>
                <a:latin typeface="myriad-pro"/>
              </a:rPr>
              <a:t>B</a:t>
            </a:r>
            <a:r>
              <a:rPr lang="en-GB" sz="2400" dirty="0">
                <a:solidFill>
                  <a:srgbClr val="515E76"/>
                </a:solidFill>
                <a:latin typeface="myriad-pro"/>
              </a:rPr>
              <a:t>ateaux Mouches Boat Trip along the Seine</a:t>
            </a:r>
            <a:endParaRPr lang="en-GB" sz="2400" b="0" i="0" dirty="0">
              <a:solidFill>
                <a:srgbClr val="515E76"/>
              </a:solidFill>
              <a:effectLst/>
              <a:latin typeface="myriad-pro"/>
            </a:endParaRPr>
          </a:p>
          <a:p>
            <a:pPr marL="342900" indent="-342900" algn="l" fontAlgn="base">
              <a:buFont typeface="Arial" panose="020B0604020202020204" pitchFamily="34" charset="0"/>
              <a:buChar char="•"/>
            </a:pPr>
            <a:r>
              <a:rPr lang="en-GB" sz="2400" b="0" i="0" dirty="0">
                <a:solidFill>
                  <a:srgbClr val="515E76"/>
                </a:solidFill>
                <a:effectLst/>
                <a:latin typeface="myriad-pro"/>
              </a:rPr>
              <a:t>Disneyland Paris 2 parks/1 day ticket – this includes the cost of all the rides / parades etc</a:t>
            </a:r>
          </a:p>
          <a:p>
            <a:pPr marL="342900" indent="-342900" algn="l" fontAlgn="base">
              <a:buFont typeface="Arial" panose="020B0604020202020204" pitchFamily="34" charset="0"/>
              <a:buChar char="•"/>
            </a:pPr>
            <a:r>
              <a:rPr lang="en-GB" sz="2400" b="0" i="0" dirty="0">
                <a:solidFill>
                  <a:srgbClr val="515E76"/>
                </a:solidFill>
                <a:effectLst/>
                <a:latin typeface="myriad-pro"/>
              </a:rPr>
              <a:t>A packed lunch on day 3</a:t>
            </a:r>
          </a:p>
          <a:p>
            <a:pPr marL="342900" indent="-342900" algn="l" fontAlgn="base">
              <a:buFont typeface="Arial" panose="020B0604020202020204" pitchFamily="34" charset="0"/>
              <a:buChar char="•"/>
            </a:pPr>
            <a:r>
              <a:rPr lang="en-GB" sz="2400" b="0" i="0" dirty="0">
                <a:solidFill>
                  <a:srgbClr val="515E76"/>
                </a:solidFill>
                <a:effectLst/>
                <a:latin typeface="myriad-pro"/>
              </a:rPr>
              <a:t>Comprehensive Travel and Medical Insurance through The </a:t>
            </a:r>
            <a:r>
              <a:rPr lang="en-GB" sz="2400" b="0" i="0">
                <a:solidFill>
                  <a:srgbClr val="515E76"/>
                </a:solidFill>
                <a:effectLst/>
                <a:latin typeface="myriad-pro"/>
              </a:rPr>
              <a:t>Marches Academy</a:t>
            </a:r>
            <a:endParaRPr lang="en-GB" sz="2400" b="0" i="0" dirty="0">
              <a:solidFill>
                <a:srgbClr val="515E76"/>
              </a:solidFill>
              <a:effectLst/>
              <a:latin typeface="myriad-pro"/>
            </a:endParaRPr>
          </a:p>
          <a:p>
            <a:pPr marL="342900" indent="-342900" algn="l" fontAlgn="base">
              <a:buFont typeface="Arial" panose="020B0604020202020204" pitchFamily="34" charset="0"/>
              <a:buChar char="•"/>
            </a:pPr>
            <a:r>
              <a:rPr lang="en-GB" sz="2400" b="0" i="0" dirty="0">
                <a:solidFill>
                  <a:srgbClr val="515E76"/>
                </a:solidFill>
                <a:effectLst/>
                <a:latin typeface="myriad-pro"/>
              </a:rPr>
              <a:t>Motorway tolls and taxes</a:t>
            </a:r>
          </a:p>
          <a:p>
            <a:pPr marL="342900" indent="-342900" algn="l" fontAlgn="base">
              <a:buFont typeface="Arial" panose="020B0604020202020204" pitchFamily="34" charset="0"/>
              <a:buChar char="•"/>
            </a:pPr>
            <a:r>
              <a:rPr lang="en-GB" sz="2400" b="0" i="0" dirty="0">
                <a:solidFill>
                  <a:srgbClr val="515E76"/>
                </a:solidFill>
                <a:effectLst/>
                <a:latin typeface="myriad-pro"/>
              </a:rPr>
              <a:t>VAT at current rates to Tour Operators </a:t>
            </a:r>
          </a:p>
        </p:txBody>
      </p:sp>
    </p:spTree>
    <p:extLst>
      <p:ext uri="{BB962C8B-B14F-4D97-AF65-F5344CB8AC3E}">
        <p14:creationId xmlns:p14="http://schemas.microsoft.com/office/powerpoint/2010/main" val="318391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20151" y="49042"/>
            <a:ext cx="9364115"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OTHER COSTS TO CONSIDER</a:t>
            </a:r>
          </a:p>
        </p:txBody>
      </p:sp>
      <p:pic>
        <p:nvPicPr>
          <p:cNvPr id="3" name="Picture 2" descr="Mickey mouse,daisy,walt disney,duck,loop - free image from needpix.com">
            <a:extLst>
              <a:ext uri="{FF2B5EF4-FFF2-40B4-BE49-F238E27FC236}">
                <a16:creationId xmlns:a16="http://schemas.microsoft.com/office/drawing/2014/main" id="{5F14BB3A-BA97-891A-6D55-22AB56484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307A01A-0FD8-2456-FC86-84DABA4C689F}"/>
              </a:ext>
            </a:extLst>
          </p:cNvPr>
          <p:cNvSpPr txBox="1"/>
          <p:nvPr/>
        </p:nvSpPr>
        <p:spPr>
          <a:xfrm>
            <a:off x="1325033" y="1200269"/>
            <a:ext cx="9541933" cy="4401205"/>
          </a:xfrm>
          <a:prstGeom prst="rect">
            <a:avLst/>
          </a:prstGeom>
          <a:noFill/>
        </p:spPr>
        <p:txBody>
          <a:bodyPr wrap="square">
            <a:spAutoFit/>
          </a:bodyPr>
          <a:lstStyle/>
          <a:p>
            <a:pPr marL="342900" indent="-342900" algn="l" fontAlgn="base">
              <a:buFont typeface="Arial" panose="020B0604020202020204" pitchFamily="34" charset="0"/>
              <a:buChar char="•"/>
            </a:pPr>
            <a:r>
              <a:rPr lang="en-GB" sz="3200" b="0" i="0" dirty="0">
                <a:solidFill>
                  <a:srgbClr val="515E76"/>
                </a:solidFill>
                <a:effectLst/>
                <a:latin typeface="myriad-pro"/>
              </a:rPr>
              <a:t>Spending Money both UK and Euro</a:t>
            </a:r>
          </a:p>
          <a:p>
            <a:pPr marL="342900" indent="-342900" algn="l" fontAlgn="base">
              <a:buFont typeface="Arial" panose="020B0604020202020204" pitchFamily="34" charset="0"/>
              <a:buChar char="•"/>
            </a:pPr>
            <a:r>
              <a:rPr lang="en-GB" sz="3200" b="0" i="0" dirty="0">
                <a:solidFill>
                  <a:srgbClr val="515E76"/>
                </a:solidFill>
                <a:effectLst/>
                <a:latin typeface="myriad-pro"/>
              </a:rPr>
              <a:t>Service station stops in both UK and France – include meals on Friday as we travel breakfast and lunch. </a:t>
            </a:r>
          </a:p>
          <a:p>
            <a:pPr marL="342900" indent="-342900" algn="l" fontAlgn="base">
              <a:buFont typeface="Arial" panose="020B0604020202020204" pitchFamily="34" charset="0"/>
              <a:buChar char="•"/>
            </a:pPr>
            <a:r>
              <a:rPr lang="en-GB" sz="3200" b="0" i="0" dirty="0">
                <a:solidFill>
                  <a:srgbClr val="515E76"/>
                </a:solidFill>
                <a:effectLst/>
                <a:latin typeface="myriad-pro"/>
              </a:rPr>
              <a:t>Lunch in Disneyland on the Saturday</a:t>
            </a:r>
          </a:p>
          <a:p>
            <a:pPr marL="342900" indent="-342900" algn="l" fontAlgn="base">
              <a:buFont typeface="Arial" panose="020B0604020202020204" pitchFamily="34" charset="0"/>
              <a:buChar char="•"/>
            </a:pPr>
            <a:r>
              <a:rPr lang="en-GB" sz="3200" dirty="0">
                <a:solidFill>
                  <a:srgbClr val="515E76"/>
                </a:solidFill>
                <a:latin typeface="myriad-pro"/>
              </a:rPr>
              <a:t>Drinks / Snacks</a:t>
            </a:r>
            <a:endParaRPr lang="en-GB" sz="3200" b="0" i="0" dirty="0">
              <a:solidFill>
                <a:srgbClr val="515E76"/>
              </a:solidFill>
              <a:effectLst/>
              <a:latin typeface="myriad-pro"/>
            </a:endParaRPr>
          </a:p>
          <a:p>
            <a:pPr marL="342900" indent="-342900" algn="l" fontAlgn="base">
              <a:buFont typeface="Arial" panose="020B0604020202020204" pitchFamily="34" charset="0"/>
              <a:buChar char="•"/>
            </a:pPr>
            <a:r>
              <a:rPr lang="en-GB" sz="3200" dirty="0">
                <a:solidFill>
                  <a:srgbClr val="515E76"/>
                </a:solidFill>
                <a:latin typeface="myriad-pro"/>
              </a:rPr>
              <a:t>Ferry Crossing snacks</a:t>
            </a:r>
          </a:p>
          <a:p>
            <a:pPr marL="342900" indent="-342900" algn="l" fontAlgn="base">
              <a:buFont typeface="Arial" panose="020B0604020202020204" pitchFamily="34" charset="0"/>
              <a:buChar char="•"/>
            </a:pPr>
            <a:r>
              <a:rPr lang="en-GB" sz="3200" dirty="0">
                <a:solidFill>
                  <a:srgbClr val="515E76"/>
                </a:solidFill>
                <a:latin typeface="myriad-pro"/>
              </a:rPr>
              <a:t>Trip Sweatshirt (optional)</a:t>
            </a:r>
          </a:p>
          <a:p>
            <a:pPr marL="342900" indent="-342900" algn="l" fontAlgn="base">
              <a:buFont typeface="Arial" panose="020B0604020202020204" pitchFamily="34" charset="0"/>
              <a:buChar char="•"/>
            </a:pPr>
            <a:r>
              <a:rPr lang="en-GB" sz="3200" dirty="0">
                <a:solidFill>
                  <a:srgbClr val="515E76"/>
                </a:solidFill>
                <a:latin typeface="myriad-pro"/>
              </a:rPr>
              <a:t>Gifts / Souvenirs</a:t>
            </a:r>
          </a:p>
          <a:p>
            <a:pPr marL="342900" indent="-342900" algn="l" fontAlgn="base">
              <a:buFont typeface="Arial" panose="020B0604020202020204" pitchFamily="34" charset="0"/>
              <a:buChar char="•"/>
            </a:pPr>
            <a:endParaRPr lang="en-GB" sz="2400" b="0" i="0" dirty="0">
              <a:solidFill>
                <a:srgbClr val="515E76"/>
              </a:solidFill>
              <a:effectLst/>
              <a:latin typeface="myriad-pro"/>
            </a:endParaRPr>
          </a:p>
        </p:txBody>
      </p:sp>
    </p:spTree>
    <p:extLst>
      <p:ext uri="{BB962C8B-B14F-4D97-AF65-F5344CB8AC3E}">
        <p14:creationId xmlns:p14="http://schemas.microsoft.com/office/powerpoint/2010/main" val="122097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160865" y="60805"/>
            <a:ext cx="4182461"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COST</a:t>
            </a:r>
          </a:p>
        </p:txBody>
      </p:sp>
      <p:pic>
        <p:nvPicPr>
          <p:cNvPr id="3" name="Picture 2" descr="Mickey mouse,daisy,walt disney,duck,loop - free image from needpix.com">
            <a:extLst>
              <a:ext uri="{FF2B5EF4-FFF2-40B4-BE49-F238E27FC236}">
                <a16:creationId xmlns:a16="http://schemas.microsoft.com/office/drawing/2014/main" id="{5F14BB3A-BA97-891A-6D55-22AB56484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76443B2-A8FE-FE2A-CCAD-463983E1B384}"/>
              </a:ext>
            </a:extLst>
          </p:cNvPr>
          <p:cNvSpPr txBox="1"/>
          <p:nvPr/>
        </p:nvSpPr>
        <p:spPr>
          <a:xfrm>
            <a:off x="276045" y="1168486"/>
            <a:ext cx="11143561" cy="4955203"/>
          </a:xfrm>
          <a:prstGeom prst="rect">
            <a:avLst/>
          </a:prstGeom>
          <a:noFill/>
        </p:spPr>
        <p:txBody>
          <a:bodyPr wrap="square">
            <a:spAutoFit/>
          </a:bodyPr>
          <a:lstStyle/>
          <a:p>
            <a:pPr marL="342900" indent="-342900" algn="l" fontAlgn="base">
              <a:buFont typeface="Arial" panose="020B0604020202020204" pitchFamily="34" charset="0"/>
              <a:buChar char="•"/>
            </a:pPr>
            <a:r>
              <a:rPr lang="en-GB" sz="2400" b="0" i="0" dirty="0">
                <a:solidFill>
                  <a:srgbClr val="515E76"/>
                </a:solidFill>
                <a:effectLst/>
                <a:latin typeface="myriad-pro"/>
              </a:rPr>
              <a:t>The cost of the trip is </a:t>
            </a:r>
            <a:r>
              <a:rPr lang="en-GB" sz="2400" dirty="0">
                <a:solidFill>
                  <a:srgbClr val="515E76"/>
                </a:solidFill>
                <a:latin typeface="myriad-pro"/>
              </a:rPr>
              <a:t>£475 per student</a:t>
            </a:r>
          </a:p>
          <a:p>
            <a:pPr marL="342900" indent="-342900" algn="l" fontAlgn="base">
              <a:buFont typeface="Arial" panose="020B0604020202020204" pitchFamily="34" charset="0"/>
              <a:buChar char="•"/>
            </a:pPr>
            <a:r>
              <a:rPr lang="en-GB" sz="2400" dirty="0">
                <a:solidFill>
                  <a:srgbClr val="515E76"/>
                </a:solidFill>
                <a:latin typeface="myriad-pro"/>
              </a:rPr>
              <a:t>We have access to take maximum of 60 students (this is with 7 staff)</a:t>
            </a:r>
          </a:p>
          <a:p>
            <a:pPr marL="342900" indent="-342900" algn="l" fontAlgn="base">
              <a:buFont typeface="Arial" panose="020B0604020202020204" pitchFamily="34" charset="0"/>
              <a:buChar char="•"/>
            </a:pPr>
            <a:r>
              <a:rPr lang="en-GB" sz="2400" dirty="0">
                <a:solidFill>
                  <a:srgbClr val="515E76"/>
                </a:solidFill>
                <a:latin typeface="myriad-pro"/>
              </a:rPr>
              <a:t>If it is over subscribed names will be drawn using a computer name generator. Students who went in 2024 will be drawn after.</a:t>
            </a:r>
          </a:p>
          <a:p>
            <a:pPr marL="342900" indent="-342900" algn="l" fontAlgn="base">
              <a:buFont typeface="Arial" panose="020B0604020202020204" pitchFamily="34" charset="0"/>
              <a:buChar char="•"/>
            </a:pPr>
            <a:endParaRPr lang="en-GB" sz="2400" dirty="0">
              <a:solidFill>
                <a:srgbClr val="515E76"/>
              </a:solidFill>
              <a:latin typeface="myriad-pro"/>
            </a:endParaRPr>
          </a:p>
          <a:p>
            <a:pPr marL="342900" indent="-342900" algn="l" fontAlgn="base">
              <a:buFont typeface="Arial" panose="020B0604020202020204" pitchFamily="34" charset="0"/>
              <a:buChar char="•"/>
            </a:pPr>
            <a:r>
              <a:rPr lang="en-GB" sz="2400" dirty="0">
                <a:solidFill>
                  <a:srgbClr val="515E76"/>
                </a:solidFill>
                <a:latin typeface="myriad-pro"/>
              </a:rPr>
              <a:t>Deposit of £60 per paying passenger by : </a:t>
            </a:r>
            <a:r>
              <a:rPr lang="en-GB" sz="2400" dirty="0">
                <a:latin typeface="myriad-pro"/>
              </a:rPr>
              <a:t>10am on Wednesday 6</a:t>
            </a:r>
            <a:r>
              <a:rPr lang="en-GB" sz="2400" baseline="30000" dirty="0">
                <a:latin typeface="myriad-pro"/>
              </a:rPr>
              <a:t>th</a:t>
            </a:r>
            <a:r>
              <a:rPr lang="en-GB" sz="2400" dirty="0">
                <a:latin typeface="myriad-pro"/>
              </a:rPr>
              <a:t> November, 2024 </a:t>
            </a:r>
            <a:endParaRPr lang="en-GB" sz="2400" dirty="0">
              <a:solidFill>
                <a:srgbClr val="515E76"/>
              </a:solidFill>
              <a:latin typeface="myriad-pro"/>
            </a:endParaRPr>
          </a:p>
          <a:p>
            <a:pPr marL="342900" indent="-342900" algn="l" fontAlgn="base">
              <a:buFont typeface="Arial" panose="020B0604020202020204" pitchFamily="34" charset="0"/>
              <a:buChar char="•"/>
            </a:pPr>
            <a:r>
              <a:rPr lang="en-GB" sz="2400" dirty="0">
                <a:solidFill>
                  <a:srgbClr val="515E76"/>
                </a:solidFill>
                <a:latin typeface="myriad-pro"/>
              </a:rPr>
              <a:t>2</a:t>
            </a:r>
            <a:r>
              <a:rPr lang="en-GB" sz="2400" baseline="30000" dirty="0">
                <a:solidFill>
                  <a:srgbClr val="515E76"/>
                </a:solidFill>
                <a:latin typeface="myriad-pro"/>
              </a:rPr>
              <a:t>nd</a:t>
            </a:r>
            <a:r>
              <a:rPr lang="en-GB" sz="2400" dirty="0">
                <a:solidFill>
                  <a:srgbClr val="515E76"/>
                </a:solidFill>
                <a:latin typeface="myriad-pro"/>
              </a:rPr>
              <a:t> Deposit of £215.00 payable by :</a:t>
            </a:r>
            <a:r>
              <a:rPr lang="en-GB" sz="2400" dirty="0">
                <a:solidFill>
                  <a:srgbClr val="FF0000"/>
                </a:solidFill>
                <a:latin typeface="myriad-pro"/>
              </a:rPr>
              <a:t> </a:t>
            </a:r>
            <a:r>
              <a:rPr lang="en-GB" sz="2400" dirty="0">
                <a:solidFill>
                  <a:srgbClr val="213243"/>
                </a:solidFill>
                <a:latin typeface="myriad-pro"/>
              </a:rPr>
              <a:t>Thursday 12</a:t>
            </a:r>
            <a:r>
              <a:rPr lang="en-GB" sz="2400" baseline="30000" dirty="0">
                <a:solidFill>
                  <a:srgbClr val="213243"/>
                </a:solidFill>
                <a:latin typeface="myriad-pro"/>
              </a:rPr>
              <a:t>th</a:t>
            </a:r>
            <a:r>
              <a:rPr lang="en-GB" sz="2400" dirty="0">
                <a:solidFill>
                  <a:srgbClr val="213243"/>
                </a:solidFill>
                <a:latin typeface="myriad-pro"/>
              </a:rPr>
              <a:t> December 2024 </a:t>
            </a:r>
          </a:p>
          <a:p>
            <a:pPr marL="342900" indent="-342900" algn="l" fontAlgn="base">
              <a:buFont typeface="Arial" panose="020B0604020202020204" pitchFamily="34" charset="0"/>
              <a:buChar char="•"/>
            </a:pPr>
            <a:r>
              <a:rPr lang="en-GB" sz="2400" dirty="0">
                <a:solidFill>
                  <a:srgbClr val="515E76"/>
                </a:solidFill>
                <a:latin typeface="myriad-pro"/>
              </a:rPr>
              <a:t>Final Payment of £200.00 payable by : </a:t>
            </a:r>
            <a:r>
              <a:rPr lang="en-GB" sz="2400" dirty="0">
                <a:solidFill>
                  <a:srgbClr val="FF0000"/>
                </a:solidFill>
                <a:latin typeface="myriad-pro"/>
              </a:rPr>
              <a:t> </a:t>
            </a:r>
            <a:r>
              <a:rPr lang="en-GB" sz="2400" dirty="0">
                <a:solidFill>
                  <a:srgbClr val="213243"/>
                </a:solidFill>
                <a:latin typeface="myriad-pro"/>
              </a:rPr>
              <a:t>Monday 20th January 2025</a:t>
            </a:r>
          </a:p>
          <a:p>
            <a:pPr algn="l" fontAlgn="base"/>
            <a:endParaRPr lang="en-GB" sz="2400" dirty="0">
              <a:solidFill>
                <a:srgbClr val="FF0000"/>
              </a:solidFill>
              <a:latin typeface="myriad-pro"/>
            </a:endParaRPr>
          </a:p>
          <a:p>
            <a:pPr marL="1714500" lvl="3" indent="-342900" fontAlgn="base">
              <a:buFont typeface="Arial" panose="020B0604020202020204" pitchFamily="34" charset="0"/>
              <a:buChar char="•"/>
            </a:pPr>
            <a:r>
              <a:rPr lang="en-GB" sz="2000" dirty="0">
                <a:solidFill>
                  <a:srgbClr val="515E76"/>
                </a:solidFill>
                <a:latin typeface="myriad-pro"/>
              </a:rPr>
              <a:t>Note : 	If your student does not get a place a full refund of the deposit will be paid</a:t>
            </a:r>
          </a:p>
          <a:p>
            <a:pPr marL="1714500" lvl="3" indent="-342900" fontAlgn="base">
              <a:buFont typeface="Arial" panose="020B0604020202020204" pitchFamily="34" charset="0"/>
              <a:buChar char="•"/>
            </a:pPr>
            <a:r>
              <a:rPr lang="en-GB" sz="2000" b="0" i="0" dirty="0">
                <a:solidFill>
                  <a:srgbClr val="515E76"/>
                </a:solidFill>
                <a:effectLst/>
                <a:latin typeface="myriad-pro"/>
              </a:rPr>
              <a:t>Note :</a:t>
            </a:r>
            <a:r>
              <a:rPr lang="en-GB" sz="2000" dirty="0">
                <a:solidFill>
                  <a:srgbClr val="515E76"/>
                </a:solidFill>
                <a:latin typeface="myriad-pro"/>
              </a:rPr>
              <a:t> 	Any damage to rooms caused by your student will be invoiced to you</a:t>
            </a:r>
          </a:p>
          <a:p>
            <a:pPr marL="1714500" lvl="3" indent="-342900" fontAlgn="base">
              <a:buFont typeface="Arial" panose="020B0604020202020204" pitchFamily="34" charset="0"/>
              <a:buChar char="•"/>
            </a:pPr>
            <a:r>
              <a:rPr lang="en-GB" sz="2000" dirty="0">
                <a:solidFill>
                  <a:srgbClr val="515E76"/>
                </a:solidFill>
                <a:latin typeface="myriad-pro"/>
              </a:rPr>
              <a:t>Note : 	Deposit is non-refundable once a place has been offered</a:t>
            </a:r>
          </a:p>
          <a:p>
            <a:pPr marL="1714500" lvl="3" indent="-342900" fontAlgn="base">
              <a:buFont typeface="Arial" panose="020B0604020202020204" pitchFamily="34" charset="0"/>
              <a:buChar char="•"/>
            </a:pPr>
            <a:r>
              <a:rPr lang="en-GB" sz="2000" b="0" i="0" dirty="0">
                <a:solidFill>
                  <a:srgbClr val="515E76"/>
                </a:solidFill>
                <a:effectLst/>
                <a:latin typeface="myriad-pro"/>
              </a:rPr>
              <a:t>Note : 	If you miss a paymen</a:t>
            </a:r>
            <a:r>
              <a:rPr lang="en-GB" sz="2000" dirty="0">
                <a:solidFill>
                  <a:srgbClr val="515E76"/>
                </a:solidFill>
                <a:latin typeface="myriad-pro"/>
              </a:rPr>
              <a:t>t deadline the students place will be removed and no 		monies paid will be refundable.</a:t>
            </a:r>
            <a:endParaRPr lang="en-GB" sz="2000" b="0" i="0" dirty="0">
              <a:solidFill>
                <a:srgbClr val="515E76"/>
              </a:solidFill>
              <a:effectLst/>
              <a:latin typeface="myriad-pro"/>
            </a:endParaRPr>
          </a:p>
        </p:txBody>
      </p:sp>
    </p:spTree>
    <p:extLst>
      <p:ext uri="{BB962C8B-B14F-4D97-AF65-F5344CB8AC3E}">
        <p14:creationId xmlns:p14="http://schemas.microsoft.com/office/powerpoint/2010/main" val="394583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304798" y="310516"/>
            <a:ext cx="4182461" cy="1569660"/>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TRAVELLING TO THE EU</a:t>
            </a:r>
          </a:p>
        </p:txBody>
      </p:sp>
      <p:pic>
        <p:nvPicPr>
          <p:cNvPr id="5" name="Picture 4">
            <a:extLst>
              <a:ext uri="{FF2B5EF4-FFF2-40B4-BE49-F238E27FC236}">
                <a16:creationId xmlns:a16="http://schemas.microsoft.com/office/drawing/2014/main" id="{4527A5E6-B46A-A689-71C4-3E7327EE040B}"/>
              </a:ext>
            </a:extLst>
          </p:cNvPr>
          <p:cNvPicPr>
            <a:picLocks noChangeAspect="1"/>
          </p:cNvPicPr>
          <p:nvPr/>
        </p:nvPicPr>
        <p:blipFill>
          <a:blip r:embed="rId4"/>
          <a:stretch>
            <a:fillRect/>
          </a:stretch>
        </p:blipFill>
        <p:spPr>
          <a:xfrm>
            <a:off x="4920225" y="1300334"/>
            <a:ext cx="7120497" cy="3972293"/>
          </a:xfrm>
          <a:prstGeom prst="rect">
            <a:avLst/>
          </a:prstGeom>
        </p:spPr>
      </p:pic>
      <p:pic>
        <p:nvPicPr>
          <p:cNvPr id="3" name="Picture 2" descr="Mickey mouse,daisy,walt disney,duck,loop - free image from needpix.com">
            <a:extLst>
              <a:ext uri="{FF2B5EF4-FFF2-40B4-BE49-F238E27FC236}">
                <a16:creationId xmlns:a16="http://schemas.microsoft.com/office/drawing/2014/main" id="{5F14BB3A-BA97-891A-6D55-22AB564844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5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45532" y="653304"/>
            <a:ext cx="11700933"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PASSPORTS</a:t>
            </a:r>
          </a:p>
        </p:txBody>
      </p:sp>
      <p:sp>
        <p:nvSpPr>
          <p:cNvPr id="2" name="TextBox 1">
            <a:extLst>
              <a:ext uri="{FF2B5EF4-FFF2-40B4-BE49-F238E27FC236}">
                <a16:creationId xmlns:a16="http://schemas.microsoft.com/office/drawing/2014/main" id="{86956AA7-774F-01E1-F0EB-E0DB392E6091}"/>
              </a:ext>
            </a:extLst>
          </p:cNvPr>
          <p:cNvSpPr txBox="1"/>
          <p:nvPr/>
        </p:nvSpPr>
        <p:spPr>
          <a:xfrm>
            <a:off x="817070" y="1548850"/>
            <a:ext cx="7505553" cy="3539430"/>
          </a:xfrm>
          <a:prstGeom prst="rect">
            <a:avLst/>
          </a:prstGeom>
          <a:noFill/>
        </p:spPr>
        <p:txBody>
          <a:bodyPr wrap="square" rtlCol="0">
            <a:spAutoFit/>
          </a:bodyPr>
          <a:lstStyle/>
          <a:p>
            <a:r>
              <a:rPr lang="en-GB" sz="2800" dirty="0"/>
              <a:t>British Passport Holders</a:t>
            </a:r>
          </a:p>
          <a:p>
            <a:endParaRPr lang="en-GB" sz="2800" dirty="0"/>
          </a:p>
          <a:p>
            <a:r>
              <a:rPr lang="en-GB" sz="2800" dirty="0"/>
              <a:t>It is recommended that on the day we travel, all UK passports be less than 10 years old having at least 6 months validity remaining. The requirement of most European countries is to have at least 3 months left on the day you leave.</a:t>
            </a:r>
          </a:p>
        </p:txBody>
      </p:sp>
      <p:pic>
        <p:nvPicPr>
          <p:cNvPr id="3" name="Picture 2" descr="Mickey mouse,daisy,walt disney,duck,loop - free image from needpix.com">
            <a:extLst>
              <a:ext uri="{FF2B5EF4-FFF2-40B4-BE49-F238E27FC236}">
                <a16:creationId xmlns:a16="http://schemas.microsoft.com/office/drawing/2014/main" id="{C433D8C3-A19E-EAB7-9102-5B77C96B2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conic' blue British passport to return after Brexit - BBC News">
            <a:extLst>
              <a:ext uri="{FF2B5EF4-FFF2-40B4-BE49-F238E27FC236}">
                <a16:creationId xmlns:a16="http://schemas.microsoft.com/office/drawing/2014/main" id="{E71B502D-C841-2FF2-B05F-CE3F611897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2418" y="1842643"/>
            <a:ext cx="3149787" cy="258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45533" y="228593"/>
            <a:ext cx="11700933"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EHIC / GHIC</a:t>
            </a:r>
          </a:p>
        </p:txBody>
      </p:sp>
      <p:sp>
        <p:nvSpPr>
          <p:cNvPr id="2" name="TextBox 1">
            <a:extLst>
              <a:ext uri="{FF2B5EF4-FFF2-40B4-BE49-F238E27FC236}">
                <a16:creationId xmlns:a16="http://schemas.microsoft.com/office/drawing/2014/main" id="{86956AA7-774F-01E1-F0EB-E0DB392E6091}"/>
              </a:ext>
            </a:extLst>
          </p:cNvPr>
          <p:cNvSpPr txBox="1"/>
          <p:nvPr/>
        </p:nvSpPr>
        <p:spPr>
          <a:xfrm>
            <a:off x="454690" y="1075459"/>
            <a:ext cx="7913234" cy="5909310"/>
          </a:xfrm>
          <a:prstGeom prst="rect">
            <a:avLst/>
          </a:prstGeom>
          <a:noFill/>
        </p:spPr>
        <p:txBody>
          <a:bodyPr wrap="square" rtlCol="0">
            <a:spAutoFit/>
          </a:bodyPr>
          <a:lstStyle/>
          <a:p>
            <a:pPr algn="ctr"/>
            <a:r>
              <a:rPr lang="en-GB" sz="2000" dirty="0"/>
              <a:t>EHIC cards remain valid until their expiry date.</a:t>
            </a:r>
          </a:p>
          <a:p>
            <a:pPr algn="ctr"/>
            <a:endParaRPr lang="en-GB" sz="2000" dirty="0"/>
          </a:p>
          <a:p>
            <a:pPr algn="ctr"/>
            <a:r>
              <a:rPr lang="en-GB" sz="2000" dirty="0"/>
              <a:t>If you do not have an EHIC or it has expired, you will need to apply for a GHIC through the </a:t>
            </a:r>
            <a:r>
              <a:rPr lang="en-GB" sz="2000" u="sng" dirty="0"/>
              <a:t>NHS Website</a:t>
            </a:r>
            <a:r>
              <a:rPr lang="en-GB" sz="2000" dirty="0"/>
              <a:t>.</a:t>
            </a:r>
          </a:p>
          <a:p>
            <a:pPr algn="ctr"/>
            <a:endParaRPr lang="en-GB" sz="2000" dirty="0"/>
          </a:p>
          <a:p>
            <a:pPr algn="ctr"/>
            <a:r>
              <a:rPr lang="en-GB" sz="2000" dirty="0"/>
              <a:t>These are </a:t>
            </a:r>
            <a:r>
              <a:rPr lang="en-GB" sz="2000" b="1" u="sng" dirty="0"/>
              <a:t>free of charge</a:t>
            </a:r>
            <a:r>
              <a:rPr lang="en-GB" sz="2000" b="1" dirty="0"/>
              <a:t> </a:t>
            </a:r>
            <a:r>
              <a:rPr lang="en-GB" sz="2000" dirty="0"/>
              <a:t>but essential for students to travel.</a:t>
            </a:r>
          </a:p>
          <a:p>
            <a:pPr algn="ctr"/>
            <a:endParaRPr lang="en-GB" sz="2400" dirty="0"/>
          </a:p>
          <a:p>
            <a:pPr algn="ctr"/>
            <a:r>
              <a:rPr lang="en-GB" sz="2400" dirty="0">
                <a:hlinkClick r:id="rId4"/>
              </a:rPr>
              <a:t>Applying for healthcare cover abroad (GHIC and EHIC) - NHS (www.nhs.uk)</a:t>
            </a:r>
            <a:endParaRPr lang="en-GB" sz="2400" dirty="0"/>
          </a:p>
          <a:p>
            <a:pPr algn="ctr"/>
            <a:endParaRPr lang="en-GB" sz="2400" dirty="0"/>
          </a:p>
          <a:p>
            <a:pPr algn="ctr"/>
            <a:endParaRPr lang="en-GB" sz="2400" dirty="0"/>
          </a:p>
          <a:p>
            <a:pPr algn="ctr"/>
            <a:endParaRPr lang="en-GB" sz="2400" dirty="0"/>
          </a:p>
          <a:p>
            <a:pPr algn="ctr"/>
            <a:r>
              <a:rPr lang="en-GB" i="1" dirty="0">
                <a:solidFill>
                  <a:srgbClr val="002060"/>
                </a:solidFill>
              </a:rPr>
              <a:t>Copy this into search bar – open up the one shown above</a:t>
            </a:r>
          </a:p>
          <a:p>
            <a:pPr algn="ctr"/>
            <a:r>
              <a:rPr lang="en-GB" i="1" dirty="0">
                <a:solidFill>
                  <a:srgbClr val="002060"/>
                </a:solidFill>
              </a:rPr>
              <a:t>Scroll down till you see “apply for a GHIC card”</a:t>
            </a:r>
          </a:p>
          <a:p>
            <a:pPr algn="ctr"/>
            <a:r>
              <a:rPr lang="en-GB" i="1" dirty="0">
                <a:solidFill>
                  <a:srgbClr val="002060"/>
                </a:solidFill>
              </a:rPr>
              <a:t>Please do not use any site that asks you to pay</a:t>
            </a:r>
          </a:p>
          <a:p>
            <a:pPr algn="ctr"/>
            <a:r>
              <a:rPr lang="en-GB" i="1" dirty="0">
                <a:solidFill>
                  <a:srgbClr val="002060"/>
                </a:solidFill>
              </a:rPr>
              <a:t>You will need : </a:t>
            </a:r>
          </a:p>
          <a:p>
            <a:pPr algn="ctr"/>
            <a:r>
              <a:rPr lang="en-GB" i="1" dirty="0">
                <a:solidFill>
                  <a:srgbClr val="002060"/>
                </a:solidFill>
              </a:rPr>
              <a:t>Full Name / Address / DOB / NI No</a:t>
            </a:r>
          </a:p>
          <a:p>
            <a:pPr algn="ctr"/>
            <a:endParaRPr lang="en-GB" sz="2400" dirty="0"/>
          </a:p>
        </p:txBody>
      </p:sp>
      <p:pic>
        <p:nvPicPr>
          <p:cNvPr id="3074" name="Picture 2" descr="lit.ie/getmedia/568070a4-af39-4769-980b-6d1ddfa...">
            <a:extLst>
              <a:ext uri="{FF2B5EF4-FFF2-40B4-BE49-F238E27FC236}">
                <a16:creationId xmlns:a16="http://schemas.microsoft.com/office/drawing/2014/main" id="{E8D21AF8-6ABB-7F6D-AE36-8F92CC2B8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6824" y="894921"/>
            <a:ext cx="3146562" cy="2463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rexit: Will the EHIC still be valid and what is the new GHIC card? - BBC  News">
            <a:extLst>
              <a:ext uri="{FF2B5EF4-FFF2-40B4-BE49-F238E27FC236}">
                <a16:creationId xmlns:a16="http://schemas.microsoft.com/office/drawing/2014/main" id="{6D6EA6E0-1EDC-7678-27FF-48D3802B07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3687" y="3656732"/>
            <a:ext cx="3112912" cy="1751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ickey mouse,daisy,walt disney,duck,loop - free image from needpix.com">
            <a:extLst>
              <a:ext uri="{FF2B5EF4-FFF2-40B4-BE49-F238E27FC236}">
                <a16:creationId xmlns:a16="http://schemas.microsoft.com/office/drawing/2014/main" id="{14CFF062-C8DE-869F-E852-8B96E5A543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73" y="5485867"/>
            <a:ext cx="2352166" cy="1380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F457E7A-36E6-65C8-E210-C6E91AE444C2}"/>
              </a:ext>
            </a:extLst>
          </p:cNvPr>
          <p:cNvPicPr>
            <a:picLocks noChangeAspect="1"/>
          </p:cNvPicPr>
          <p:nvPr/>
        </p:nvPicPr>
        <p:blipFill>
          <a:blip r:embed="rId8"/>
          <a:stretch>
            <a:fillRect/>
          </a:stretch>
        </p:blipFill>
        <p:spPr>
          <a:xfrm>
            <a:off x="2701929" y="4140951"/>
            <a:ext cx="3418756" cy="936225"/>
          </a:xfrm>
          <a:prstGeom prst="rect">
            <a:avLst/>
          </a:prstGeom>
        </p:spPr>
      </p:pic>
    </p:spTree>
    <p:extLst>
      <p:ext uri="{BB962C8B-B14F-4D97-AF65-F5344CB8AC3E}">
        <p14:creationId xmlns:p14="http://schemas.microsoft.com/office/powerpoint/2010/main" val="191936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45533" y="774106"/>
            <a:ext cx="11700933"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WHAT TO DO NEXT</a:t>
            </a:r>
          </a:p>
        </p:txBody>
      </p:sp>
      <p:pic>
        <p:nvPicPr>
          <p:cNvPr id="3" name="Picture 2" descr="Mickey mouse,daisy,walt disney,duck,loop - free image from needpix.com">
            <a:extLst>
              <a:ext uri="{FF2B5EF4-FFF2-40B4-BE49-F238E27FC236}">
                <a16:creationId xmlns:a16="http://schemas.microsoft.com/office/drawing/2014/main" id="{14CFF062-C8DE-869F-E852-8B96E5A54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F07F5D-4B25-CDF8-EC51-72B2D59A7423}"/>
              </a:ext>
            </a:extLst>
          </p:cNvPr>
          <p:cNvSpPr txBox="1"/>
          <p:nvPr/>
        </p:nvSpPr>
        <p:spPr>
          <a:xfrm>
            <a:off x="651149" y="1937491"/>
            <a:ext cx="7840917"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To request a place on the trip the £60 deposit needs to be paid by 10am on Wednesday 6</a:t>
            </a:r>
            <a:r>
              <a:rPr lang="en-GB" sz="2000" baseline="30000" dirty="0"/>
              <a:t>th</a:t>
            </a:r>
            <a:r>
              <a:rPr lang="en-GB" sz="2000" dirty="0"/>
              <a:t> November, 2024 and handed to Mrs Rushton in the Finance Office along with the page attached to the letter</a:t>
            </a:r>
            <a:br>
              <a:rPr lang="en-GB" sz="2000" dirty="0"/>
            </a:br>
            <a:endParaRPr lang="en-GB" sz="2000" dirty="0"/>
          </a:p>
          <a:p>
            <a:pPr marL="285750" indent="-285750">
              <a:buFont typeface="Arial" panose="020B0604020202020204" pitchFamily="34" charset="0"/>
              <a:buChar char="•"/>
            </a:pPr>
            <a:r>
              <a:rPr lang="en-GB" sz="2000" dirty="0"/>
              <a:t>This can be done either by cheque or cash. If your student does not get a place this will be refunded in full.</a:t>
            </a:r>
            <a:br>
              <a:rPr lang="en-GB" sz="2000" dirty="0"/>
            </a:br>
            <a:endParaRPr lang="en-GB" sz="2000" dirty="0"/>
          </a:p>
          <a:p>
            <a:pPr marL="285750" indent="-285750">
              <a:buFont typeface="Arial" panose="020B0604020202020204" pitchFamily="34" charset="0"/>
              <a:buChar char="•"/>
            </a:pPr>
            <a:r>
              <a:rPr lang="en-GB" sz="2000" dirty="0"/>
              <a:t>The students that have places will be added to the system and you will be notified as soon as possible.</a:t>
            </a:r>
          </a:p>
          <a:p>
            <a:pPr marL="285750" indent="-285750">
              <a:buFont typeface="Arial" panose="020B0604020202020204" pitchFamily="34" charset="0"/>
              <a:buChar char="•"/>
            </a:pPr>
            <a:endParaRPr lang="en-GB" sz="2000" dirty="0"/>
          </a:p>
        </p:txBody>
      </p:sp>
      <p:pic>
        <p:nvPicPr>
          <p:cNvPr id="1026" name="Picture 2" descr="Disneyland Parijs - Voetbalreis op maat - Voor bedrijven en groepen!">
            <a:extLst>
              <a:ext uri="{FF2B5EF4-FFF2-40B4-BE49-F238E27FC236}">
                <a16:creationId xmlns:a16="http://schemas.microsoft.com/office/drawing/2014/main" id="{8E106CB2-A638-4888-D5E3-AC5BF90B2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3526" y="1844615"/>
            <a:ext cx="3137117" cy="209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24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45533" y="675129"/>
            <a:ext cx="11700933"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ANY QUESTIONS</a:t>
            </a:r>
          </a:p>
        </p:txBody>
      </p:sp>
      <p:pic>
        <p:nvPicPr>
          <p:cNvPr id="3" name="Picture 2" descr="Mickey mouse,daisy,walt disney,duck,loop - free image from needpix.com">
            <a:extLst>
              <a:ext uri="{FF2B5EF4-FFF2-40B4-BE49-F238E27FC236}">
                <a16:creationId xmlns:a16="http://schemas.microsoft.com/office/drawing/2014/main" id="{14CFF062-C8DE-869F-E852-8B96E5A54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F07F5D-4B25-CDF8-EC51-72B2D59A7423}"/>
              </a:ext>
            </a:extLst>
          </p:cNvPr>
          <p:cNvSpPr txBox="1"/>
          <p:nvPr/>
        </p:nvSpPr>
        <p:spPr>
          <a:xfrm>
            <a:off x="866293" y="1506126"/>
            <a:ext cx="8407400"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Ask them now as others may have the same question</a:t>
            </a:r>
          </a:p>
          <a:p>
            <a:pPr marL="285750" indent="-285750">
              <a:buFont typeface="Arial" panose="020B0604020202020204" pitchFamily="34" charset="0"/>
              <a:buChar char="•"/>
            </a:pPr>
            <a:r>
              <a:rPr lang="en-GB" sz="2400" dirty="0"/>
              <a:t>Email me : </a:t>
            </a:r>
            <a:r>
              <a:rPr lang="en-GB" sz="2400" u="sng" dirty="0">
                <a:solidFill>
                  <a:srgbClr val="0563C1"/>
                </a:solidFill>
                <a:effectLst/>
                <a:latin typeface="Calibri" panose="020F0502020204030204" pitchFamily="34" charset="0"/>
                <a:ea typeface="Calibri" panose="020F0502020204030204" pitchFamily="34" charset="0"/>
                <a:hlinkClick r:id="rId5"/>
              </a:rPr>
              <a:t>Cathy.Leverington@ids.mmat.co.uk</a:t>
            </a:r>
            <a:endParaRPr lang="en-GB" sz="2400" u="sng" dirty="0">
              <a:solidFill>
                <a:srgbClr val="0563C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400" dirty="0"/>
              <a:t>Students can come and see me at any time</a:t>
            </a:r>
          </a:p>
          <a:p>
            <a:endParaRPr lang="en-GB" sz="2400" dirty="0"/>
          </a:p>
          <a:p>
            <a:pPr marL="285750" indent="-285750">
              <a:buFont typeface="Arial" panose="020B0604020202020204" pitchFamily="34" charset="0"/>
              <a:buChar char="•"/>
            </a:pPr>
            <a:r>
              <a:rPr lang="en-GB" sz="2400" dirty="0"/>
              <a:t>Once it is all confirmed, deposits paid, names sorted, possibly groups sorted, I will meet again with students to help plan their day in Disney as they do not want to waste too much time not knowing what to do and where to go next!</a:t>
            </a:r>
          </a:p>
          <a:p>
            <a:pPr marL="285750" indent="-285750">
              <a:buFont typeface="Arial" panose="020B0604020202020204" pitchFamily="34" charset="0"/>
              <a:buChar char="•"/>
            </a:pPr>
            <a:r>
              <a:rPr lang="en-GB" sz="2400" dirty="0"/>
              <a:t>There will be a full parental meeting in school in February 2025 prior to the trip.</a:t>
            </a:r>
          </a:p>
        </p:txBody>
      </p:sp>
      <p:pic>
        <p:nvPicPr>
          <p:cNvPr id="1026" name="Picture 2" descr="Disneyland Parijs - Voetbalreis op maat - Voor bedrijven en groepen!">
            <a:extLst>
              <a:ext uri="{FF2B5EF4-FFF2-40B4-BE49-F238E27FC236}">
                <a16:creationId xmlns:a16="http://schemas.microsoft.com/office/drawing/2014/main" id="{8E106CB2-A638-4888-D5E3-AC5BF90B2F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3526" y="1844615"/>
            <a:ext cx="3137117" cy="209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0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ful patterns on the sky">
            <a:extLst>
              <a:ext uri="{FF2B5EF4-FFF2-40B4-BE49-F238E27FC236}">
                <a16:creationId xmlns:a16="http://schemas.microsoft.com/office/drawing/2014/main" id="{6288AB0A-377F-5894-54DC-D7C3CFF445FF}"/>
              </a:ext>
            </a:extLst>
          </p:cNvPr>
          <p:cNvPicPr>
            <a:picLocks noChangeAspect="1"/>
          </p:cNvPicPr>
          <p:nvPr/>
        </p:nvPicPr>
        <p:blipFill rotWithShape="1">
          <a:blip r:embed="rId2"/>
          <a:srcRect t="5538" b="10193"/>
          <a:stretch/>
        </p:blipFill>
        <p:spPr>
          <a:xfrm>
            <a:off x="0" y="8467"/>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ckey mouse,daisy,walt disney,duck,loop - free image from needpix.com">
            <a:extLst>
              <a:ext uri="{FF2B5EF4-FFF2-40B4-BE49-F238E27FC236}">
                <a16:creationId xmlns:a16="http://schemas.microsoft.com/office/drawing/2014/main" id="{208FE971-8960-D9CE-757A-E782EF848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DB17EC-0799-68A6-2DEF-3F1C5302E408}"/>
              </a:ext>
            </a:extLst>
          </p:cNvPr>
          <p:cNvSpPr txBox="1"/>
          <p:nvPr/>
        </p:nvSpPr>
        <p:spPr>
          <a:xfrm>
            <a:off x="787399" y="352849"/>
            <a:ext cx="10896601" cy="5816977"/>
          </a:xfrm>
          <a:prstGeom prst="rect">
            <a:avLst/>
          </a:prstGeom>
          <a:noFill/>
        </p:spPr>
        <p:txBody>
          <a:bodyPr wrap="square" rtlCol="0">
            <a:spAutoFit/>
          </a:bodyPr>
          <a:lstStyle/>
          <a:p>
            <a:pPr algn="ctr"/>
            <a:r>
              <a:rPr lang="en-GB" sz="3600" b="1" i="1" dirty="0"/>
              <a:t>WHY DISNEYLAND!</a:t>
            </a:r>
          </a:p>
          <a:p>
            <a:pPr algn="ctr"/>
            <a:endParaRPr lang="en-GB" sz="2800" dirty="0"/>
          </a:p>
          <a:p>
            <a:pPr algn="ctr"/>
            <a:r>
              <a:rPr lang="en-GB" sz="2800" dirty="0">
                <a:solidFill>
                  <a:srgbClr val="2E3B3A"/>
                </a:solidFill>
                <a:latin typeface="acumin-pro"/>
              </a:rPr>
              <a:t>Students will experience a visit to a different country, to experience the wider world and to travel. They will also make memories that they will remember for years to come.</a:t>
            </a:r>
          </a:p>
          <a:p>
            <a:pPr algn="ctr"/>
            <a:endParaRPr lang="en-GB" sz="2800" dirty="0">
              <a:solidFill>
                <a:srgbClr val="2E3B3A"/>
              </a:solidFill>
              <a:latin typeface="acumin-pro"/>
            </a:endParaRPr>
          </a:p>
          <a:p>
            <a:pPr algn="ctr"/>
            <a:r>
              <a:rPr lang="en-GB" sz="2800" dirty="0">
                <a:solidFill>
                  <a:srgbClr val="2E3B3A"/>
                </a:solidFill>
                <a:latin typeface="acumin-pro"/>
              </a:rPr>
              <a:t>Within the parks s</a:t>
            </a:r>
            <a:r>
              <a:rPr lang="en-GB" sz="2800" b="0" i="0" dirty="0">
                <a:solidFill>
                  <a:srgbClr val="2E3B3A"/>
                </a:solidFill>
                <a:effectLst/>
                <a:latin typeface="acumin-pro"/>
              </a:rPr>
              <a:t>tudents will have the independence to visit both Disneyland Park and Walt Disney Studios in groups. They will have to plan which of the thrilling rides, street parades and shows in the five incredible lands they want to see. </a:t>
            </a:r>
          </a:p>
          <a:p>
            <a:pPr algn="ctr"/>
            <a:endParaRPr lang="en-GB" sz="2800" dirty="0">
              <a:solidFill>
                <a:srgbClr val="2E3B3A"/>
              </a:solidFill>
              <a:latin typeface="acumin-pro"/>
            </a:endParaRPr>
          </a:p>
          <a:p>
            <a:pPr algn="ctr"/>
            <a:r>
              <a:rPr lang="en-GB" sz="2800" dirty="0">
                <a:solidFill>
                  <a:srgbClr val="2E3B3A"/>
                </a:solidFill>
                <a:latin typeface="acumin-pro"/>
              </a:rPr>
              <a:t>Learn some independence of being away from home. They will be responsible for their own timekeeping and personal items.</a:t>
            </a:r>
          </a:p>
        </p:txBody>
      </p:sp>
    </p:spTree>
    <p:extLst>
      <p:ext uri="{BB962C8B-B14F-4D97-AF65-F5344CB8AC3E}">
        <p14:creationId xmlns:p14="http://schemas.microsoft.com/office/powerpoint/2010/main" val="353417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8467"/>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ckey mouse,daisy,walt disney,duck,loop - free image from needpix.com">
            <a:extLst>
              <a:ext uri="{FF2B5EF4-FFF2-40B4-BE49-F238E27FC236}">
                <a16:creationId xmlns:a16="http://schemas.microsoft.com/office/drawing/2014/main" id="{208FE971-8960-D9CE-757A-E782EF848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DB17EC-0799-68A6-2DEF-3F1C5302E408}"/>
              </a:ext>
            </a:extLst>
          </p:cNvPr>
          <p:cNvSpPr txBox="1"/>
          <p:nvPr/>
        </p:nvSpPr>
        <p:spPr>
          <a:xfrm>
            <a:off x="1539000" y="1898444"/>
            <a:ext cx="9719732" cy="2369880"/>
          </a:xfrm>
          <a:prstGeom prst="rect">
            <a:avLst/>
          </a:prstGeom>
          <a:noFill/>
        </p:spPr>
        <p:txBody>
          <a:bodyPr wrap="square" rtlCol="0">
            <a:spAutoFit/>
          </a:bodyPr>
          <a:lstStyle/>
          <a:p>
            <a:pPr algn="ctr"/>
            <a:r>
              <a:rPr lang="en-GB" sz="3600" b="1" i="1" dirty="0"/>
              <a:t>SAMPLE ITINERARY</a:t>
            </a:r>
          </a:p>
          <a:p>
            <a:pPr algn="ctr"/>
            <a:endParaRPr lang="en-GB" sz="2800" dirty="0"/>
          </a:p>
          <a:p>
            <a:pPr algn="ctr"/>
            <a:r>
              <a:rPr lang="en-GB" sz="2800" b="1" i="0" dirty="0">
                <a:solidFill>
                  <a:srgbClr val="515E76"/>
                </a:solidFill>
                <a:effectLst/>
                <a:latin typeface="myriad-pro"/>
              </a:rPr>
              <a:t>This itinerary is for illustrative purposes only</a:t>
            </a:r>
          </a:p>
          <a:p>
            <a:pPr algn="ctr"/>
            <a:r>
              <a:rPr lang="en-GB" sz="2800" b="1" dirty="0">
                <a:solidFill>
                  <a:srgbClr val="515E76"/>
                </a:solidFill>
                <a:latin typeface="myriad-pro"/>
              </a:rPr>
              <a:t>A</a:t>
            </a:r>
            <a:r>
              <a:rPr lang="en-GB" sz="2800" b="1" i="0" dirty="0">
                <a:solidFill>
                  <a:srgbClr val="515E76"/>
                </a:solidFill>
                <a:effectLst/>
                <a:latin typeface="myriad-pro"/>
              </a:rPr>
              <a:t>ll timings will be finalised after booking and are subject to availability.</a:t>
            </a:r>
            <a:endParaRPr lang="en-GB" sz="2800" dirty="0"/>
          </a:p>
        </p:txBody>
      </p:sp>
    </p:spTree>
    <p:extLst>
      <p:ext uri="{BB962C8B-B14F-4D97-AF65-F5344CB8AC3E}">
        <p14:creationId xmlns:p14="http://schemas.microsoft.com/office/powerpoint/2010/main" val="10817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45533" y="0"/>
            <a:ext cx="11700933" cy="1384995"/>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Day One</a:t>
            </a:r>
          </a:p>
          <a:p>
            <a:pPr algn="ctr"/>
            <a:r>
              <a:rPr lang="en-GB" sz="3600" b="1" cap="small" dirty="0">
                <a:solidFill>
                  <a:srgbClr val="213243"/>
                </a:solidFill>
                <a:latin typeface="Arial" panose="020B0604020202020204" pitchFamily="34" charset="0"/>
                <a:cs typeface="Arial" panose="020B0604020202020204" pitchFamily="34" charset="0"/>
              </a:rPr>
              <a:t>Friday 11</a:t>
            </a:r>
            <a:r>
              <a:rPr lang="en-GB" sz="3600" b="1" cap="small" baseline="30000" dirty="0">
                <a:solidFill>
                  <a:srgbClr val="213243"/>
                </a:solidFill>
                <a:latin typeface="Arial" panose="020B0604020202020204" pitchFamily="34" charset="0"/>
                <a:cs typeface="Arial" panose="020B0604020202020204" pitchFamily="34" charset="0"/>
              </a:rPr>
              <a:t>th</a:t>
            </a:r>
            <a:r>
              <a:rPr lang="en-GB" sz="3600" b="1" cap="small" dirty="0">
                <a:solidFill>
                  <a:srgbClr val="213243"/>
                </a:solidFill>
                <a:latin typeface="Arial" panose="020B0604020202020204" pitchFamily="34" charset="0"/>
                <a:cs typeface="Arial" panose="020B0604020202020204" pitchFamily="34" charset="0"/>
              </a:rPr>
              <a:t> April 2025</a:t>
            </a:r>
          </a:p>
        </p:txBody>
      </p:sp>
      <p:sp>
        <p:nvSpPr>
          <p:cNvPr id="2" name="TextBox 1">
            <a:extLst>
              <a:ext uri="{FF2B5EF4-FFF2-40B4-BE49-F238E27FC236}">
                <a16:creationId xmlns:a16="http://schemas.microsoft.com/office/drawing/2014/main" id="{03DB17EC-0799-68A6-2DEF-3F1C5302E408}"/>
              </a:ext>
            </a:extLst>
          </p:cNvPr>
          <p:cNvSpPr txBox="1"/>
          <p:nvPr/>
        </p:nvSpPr>
        <p:spPr>
          <a:xfrm>
            <a:off x="1701794" y="1656321"/>
            <a:ext cx="9694843" cy="4832092"/>
          </a:xfrm>
          <a:prstGeom prst="rect">
            <a:avLst/>
          </a:prstGeom>
          <a:noFill/>
        </p:spPr>
        <p:txBody>
          <a:bodyPr wrap="square" rtlCol="0">
            <a:spAutoFit/>
          </a:bodyPr>
          <a:lstStyle/>
          <a:p>
            <a:r>
              <a:rPr lang="en-GB" sz="2800" dirty="0"/>
              <a:t>01.30 	Coach arrives at </a:t>
            </a:r>
            <a:r>
              <a:rPr lang="en-GB" sz="2800" dirty="0" err="1"/>
              <a:t>Idsall</a:t>
            </a:r>
            <a:endParaRPr lang="en-GB" sz="2800" dirty="0"/>
          </a:p>
          <a:p>
            <a:r>
              <a:rPr lang="en-GB" sz="2800" dirty="0"/>
              <a:t>02.00 	Depart school</a:t>
            </a:r>
          </a:p>
          <a:p>
            <a:r>
              <a:rPr lang="en-GB" sz="2800" dirty="0"/>
              <a:t>07.30 	Arrive Dover</a:t>
            </a:r>
          </a:p>
          <a:p>
            <a:r>
              <a:rPr lang="en-GB" sz="2800" dirty="0"/>
              <a:t>09.30 	Ferry Crossing (meal voucher on ferry)</a:t>
            </a:r>
          </a:p>
          <a:p>
            <a:r>
              <a:rPr lang="en-GB" sz="2800" dirty="0"/>
              <a:t>12.00 	Arrive at Calais (Dunkirk)</a:t>
            </a:r>
          </a:p>
          <a:p>
            <a:r>
              <a:rPr lang="en-GB" sz="2800" dirty="0"/>
              <a:t>16.30		Arrive in Paris. Enjoy a Bateaux Mouches boat 			cruise on the River Seine.</a:t>
            </a:r>
          </a:p>
          <a:p>
            <a:r>
              <a:rPr lang="en-GB" sz="2800" dirty="0"/>
              <a:t>19.00 	Arrive at accommodation and check in (start of 		driver’s statutory rest period)</a:t>
            </a:r>
          </a:p>
          <a:p>
            <a:endParaRPr lang="en-GB" sz="2800" dirty="0"/>
          </a:p>
          <a:p>
            <a:pPr algn="ctr"/>
            <a:r>
              <a:rPr lang="en-GB" sz="2800" dirty="0"/>
              <a:t>Time for evening meal in local restaurant</a:t>
            </a:r>
          </a:p>
        </p:txBody>
      </p:sp>
      <p:pic>
        <p:nvPicPr>
          <p:cNvPr id="5" name="Picture 2" descr="Mickey mouse,daisy,walt disney,duck,loop - free image from needpix.com">
            <a:extLst>
              <a:ext uri="{FF2B5EF4-FFF2-40B4-BE49-F238E27FC236}">
                <a16:creationId xmlns:a16="http://schemas.microsoft.com/office/drawing/2014/main" id="{FBBF6179-E276-09A2-63E6-1FBEB2692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5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45533" y="0"/>
            <a:ext cx="11700933" cy="1384995"/>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Day Two</a:t>
            </a:r>
          </a:p>
          <a:p>
            <a:pPr algn="ctr"/>
            <a:r>
              <a:rPr lang="en-GB" sz="3600" b="1" cap="small" dirty="0">
                <a:solidFill>
                  <a:srgbClr val="213243"/>
                </a:solidFill>
                <a:latin typeface="Arial" panose="020B0604020202020204" pitchFamily="34" charset="0"/>
                <a:cs typeface="Arial" panose="020B0604020202020204" pitchFamily="34" charset="0"/>
              </a:rPr>
              <a:t>Saturday 12</a:t>
            </a:r>
            <a:r>
              <a:rPr lang="en-GB" sz="3600" b="1" cap="small" baseline="30000" dirty="0">
                <a:solidFill>
                  <a:srgbClr val="213243"/>
                </a:solidFill>
                <a:latin typeface="Arial" panose="020B0604020202020204" pitchFamily="34" charset="0"/>
                <a:cs typeface="Arial" panose="020B0604020202020204" pitchFamily="34" charset="0"/>
              </a:rPr>
              <a:t>th</a:t>
            </a:r>
            <a:r>
              <a:rPr lang="en-GB" sz="3600" b="1" cap="small" dirty="0">
                <a:solidFill>
                  <a:srgbClr val="213243"/>
                </a:solidFill>
                <a:latin typeface="Arial" panose="020B0604020202020204" pitchFamily="34" charset="0"/>
                <a:cs typeface="Arial" panose="020B0604020202020204" pitchFamily="34" charset="0"/>
              </a:rPr>
              <a:t> April 2025</a:t>
            </a:r>
          </a:p>
        </p:txBody>
      </p:sp>
      <p:sp>
        <p:nvSpPr>
          <p:cNvPr id="2" name="TextBox 1">
            <a:extLst>
              <a:ext uri="{FF2B5EF4-FFF2-40B4-BE49-F238E27FC236}">
                <a16:creationId xmlns:a16="http://schemas.microsoft.com/office/drawing/2014/main" id="{03DB17EC-0799-68A6-2DEF-3F1C5302E408}"/>
              </a:ext>
            </a:extLst>
          </p:cNvPr>
          <p:cNvSpPr txBox="1"/>
          <p:nvPr/>
        </p:nvSpPr>
        <p:spPr>
          <a:xfrm>
            <a:off x="1391920" y="1490003"/>
            <a:ext cx="10554546" cy="5262979"/>
          </a:xfrm>
          <a:prstGeom prst="rect">
            <a:avLst/>
          </a:prstGeom>
          <a:noFill/>
        </p:spPr>
        <p:txBody>
          <a:bodyPr wrap="square" rtlCol="0">
            <a:spAutoFit/>
          </a:bodyPr>
          <a:lstStyle/>
          <a:p>
            <a:r>
              <a:rPr lang="en-GB" sz="2800" dirty="0"/>
              <a:t>Breakfast at the accommodation</a:t>
            </a:r>
          </a:p>
          <a:p>
            <a:r>
              <a:rPr lang="en-GB" sz="2800" dirty="0"/>
              <a:t>Coach travel to Disneyland Paris for a full day </a:t>
            </a:r>
          </a:p>
          <a:p>
            <a:r>
              <a:rPr lang="en-GB" sz="2800" i="1" dirty="0"/>
              <a:t>(Plan to arrive for 09.00 and leave around 21.00)</a:t>
            </a:r>
          </a:p>
          <a:p>
            <a:endParaRPr lang="en-GB" sz="2800" dirty="0"/>
          </a:p>
          <a:p>
            <a:r>
              <a:rPr lang="en-GB" sz="2800" dirty="0"/>
              <a:t>	The ticket gives group access to both the main 			Disneyland Park and Walt Disney Studios.</a:t>
            </a:r>
          </a:p>
          <a:p>
            <a:r>
              <a:rPr lang="en-GB" sz="2800" dirty="0"/>
              <a:t>	(Students will not be allowed in Disney Village)</a:t>
            </a:r>
          </a:p>
          <a:p>
            <a:r>
              <a:rPr lang="en-GB" sz="2800" dirty="0"/>
              <a:t>	</a:t>
            </a:r>
            <a:r>
              <a:rPr lang="en-GB" sz="2400" i="1" dirty="0"/>
              <a:t>Marne Le Vallee is about 28.5 km from Disneyland </a:t>
            </a:r>
            <a:r>
              <a:rPr lang="en-GB" sz="2000" i="1" dirty="0"/>
              <a:t>(around half hour travel)</a:t>
            </a:r>
          </a:p>
          <a:p>
            <a:r>
              <a:rPr lang="en-GB" sz="2800" dirty="0"/>
              <a:t>	A meal voucher will be given to all students to get </a:t>
            </a:r>
          </a:p>
          <a:p>
            <a:r>
              <a:rPr lang="en-GB" sz="2800" dirty="0"/>
              <a:t>	an evening meal</a:t>
            </a:r>
          </a:p>
          <a:p>
            <a:endParaRPr lang="en-GB" sz="2800" dirty="0"/>
          </a:p>
          <a:p>
            <a:r>
              <a:rPr lang="en-GB" sz="2800" dirty="0"/>
              <a:t>	Meet the coach to transfer back to the accommodation</a:t>
            </a:r>
          </a:p>
        </p:txBody>
      </p:sp>
      <p:pic>
        <p:nvPicPr>
          <p:cNvPr id="3" name="Picture 2" descr="Mickey mouse,daisy,walt disney,duck,loop - free image from needpix.com">
            <a:extLst>
              <a:ext uri="{FF2B5EF4-FFF2-40B4-BE49-F238E27FC236}">
                <a16:creationId xmlns:a16="http://schemas.microsoft.com/office/drawing/2014/main" id="{D62684BC-8C5E-8E36-DAA2-52DF7247D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78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patterns on the sky">
            <a:extLst>
              <a:ext uri="{FF2B5EF4-FFF2-40B4-BE49-F238E27FC236}">
                <a16:creationId xmlns:a16="http://schemas.microsoft.com/office/drawing/2014/main" id="{0421C144-19FB-2BB1-C04D-3EF7AD426293}"/>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45533" y="0"/>
            <a:ext cx="11700933" cy="1384995"/>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Day Three</a:t>
            </a:r>
          </a:p>
          <a:p>
            <a:pPr algn="ctr"/>
            <a:r>
              <a:rPr lang="en-GB" sz="3600" b="1" cap="small" dirty="0">
                <a:solidFill>
                  <a:srgbClr val="213243"/>
                </a:solidFill>
                <a:latin typeface="Arial" panose="020B0604020202020204" pitchFamily="34" charset="0"/>
                <a:cs typeface="Arial" panose="020B0604020202020204" pitchFamily="34" charset="0"/>
              </a:rPr>
              <a:t>Sunday 13</a:t>
            </a:r>
            <a:r>
              <a:rPr lang="en-GB" sz="3600" b="1" cap="small" baseline="30000" dirty="0">
                <a:solidFill>
                  <a:srgbClr val="213243"/>
                </a:solidFill>
                <a:latin typeface="Arial" panose="020B0604020202020204" pitchFamily="34" charset="0"/>
                <a:cs typeface="Arial" panose="020B0604020202020204" pitchFamily="34" charset="0"/>
              </a:rPr>
              <a:t>th</a:t>
            </a:r>
            <a:r>
              <a:rPr lang="en-GB" sz="3600" b="1" cap="small" dirty="0">
                <a:solidFill>
                  <a:srgbClr val="213243"/>
                </a:solidFill>
                <a:latin typeface="Arial" panose="020B0604020202020204" pitchFamily="34" charset="0"/>
                <a:cs typeface="Arial" panose="020B0604020202020204" pitchFamily="34" charset="0"/>
              </a:rPr>
              <a:t> April 2025</a:t>
            </a:r>
          </a:p>
        </p:txBody>
      </p:sp>
      <p:sp>
        <p:nvSpPr>
          <p:cNvPr id="2" name="TextBox 1">
            <a:extLst>
              <a:ext uri="{FF2B5EF4-FFF2-40B4-BE49-F238E27FC236}">
                <a16:creationId xmlns:a16="http://schemas.microsoft.com/office/drawing/2014/main" id="{03DB17EC-0799-68A6-2DEF-3F1C5302E408}"/>
              </a:ext>
            </a:extLst>
          </p:cNvPr>
          <p:cNvSpPr txBox="1"/>
          <p:nvPr/>
        </p:nvSpPr>
        <p:spPr>
          <a:xfrm>
            <a:off x="1236132" y="1949243"/>
            <a:ext cx="10202493" cy="3108543"/>
          </a:xfrm>
          <a:prstGeom prst="rect">
            <a:avLst/>
          </a:prstGeom>
          <a:noFill/>
        </p:spPr>
        <p:txBody>
          <a:bodyPr wrap="square" rtlCol="0">
            <a:spAutoFit/>
          </a:bodyPr>
          <a:lstStyle/>
          <a:p>
            <a:r>
              <a:rPr lang="en-GB" sz="2800" dirty="0"/>
              <a:t>07.00		Breakfast at the accommodation</a:t>
            </a:r>
          </a:p>
          <a:p>
            <a:r>
              <a:rPr lang="en-GB" sz="2800" dirty="0"/>
              <a:t>10.00 	Depart Hotel (packed lunch supplied)</a:t>
            </a:r>
          </a:p>
          <a:p>
            <a:r>
              <a:rPr lang="en-GB" sz="2800" dirty="0"/>
              <a:t>14.30 	Arrive at Calais (Dunkirk)</a:t>
            </a:r>
          </a:p>
          <a:p>
            <a:r>
              <a:rPr lang="en-GB" sz="2800" dirty="0"/>
              <a:t>16.30 	Ferry Crossing (meal voucher on ferry)</a:t>
            </a:r>
          </a:p>
          <a:p>
            <a:r>
              <a:rPr lang="en-GB" sz="2800" dirty="0"/>
              <a:t>17.00		Arrive at Dover</a:t>
            </a:r>
          </a:p>
          <a:p>
            <a:r>
              <a:rPr lang="en-GB" sz="2800" dirty="0"/>
              <a:t>22.30		Arrive back at school (there will be a service 			station stop on the way to Idsall)</a:t>
            </a:r>
          </a:p>
        </p:txBody>
      </p:sp>
      <p:pic>
        <p:nvPicPr>
          <p:cNvPr id="3" name="Picture 2" descr="Mickey mouse,daisy,walt disney,duck,loop - free image from needpix.com">
            <a:extLst>
              <a:ext uri="{FF2B5EF4-FFF2-40B4-BE49-F238E27FC236}">
                <a16:creationId xmlns:a16="http://schemas.microsoft.com/office/drawing/2014/main" id="{C47F7CA7-DC12-6F27-44DC-E85CA3EAC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5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lorful patterns on the sky">
            <a:extLst>
              <a:ext uri="{FF2B5EF4-FFF2-40B4-BE49-F238E27FC236}">
                <a16:creationId xmlns:a16="http://schemas.microsoft.com/office/drawing/2014/main" id="{36C074E9-0A40-A436-6BA2-BFF97EDC600B}"/>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215897" y="118883"/>
            <a:ext cx="11700933"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HOTEL</a:t>
            </a:r>
          </a:p>
        </p:txBody>
      </p:sp>
      <p:sp>
        <p:nvSpPr>
          <p:cNvPr id="2" name="TextBox 1">
            <a:extLst>
              <a:ext uri="{FF2B5EF4-FFF2-40B4-BE49-F238E27FC236}">
                <a16:creationId xmlns:a16="http://schemas.microsoft.com/office/drawing/2014/main" id="{03DB17EC-0799-68A6-2DEF-3F1C5302E408}"/>
              </a:ext>
            </a:extLst>
          </p:cNvPr>
          <p:cNvSpPr txBox="1"/>
          <p:nvPr/>
        </p:nvSpPr>
        <p:spPr>
          <a:xfrm>
            <a:off x="5381397" y="903890"/>
            <a:ext cx="6519061" cy="6370975"/>
          </a:xfrm>
          <a:prstGeom prst="rect">
            <a:avLst/>
          </a:prstGeom>
          <a:noFill/>
        </p:spPr>
        <p:txBody>
          <a:bodyPr wrap="square" rtlCol="0">
            <a:spAutoFit/>
          </a:bodyPr>
          <a:lstStyle/>
          <a:p>
            <a:pPr algn="ctr"/>
            <a:r>
              <a:rPr lang="fr-FR" sz="2800" b="1" i="0" dirty="0" err="1">
                <a:solidFill>
                  <a:srgbClr val="3E3D48"/>
                </a:solidFill>
                <a:effectLst/>
                <a:latin typeface="montserrat" panose="00000500000000000000" pitchFamily="2" charset="0"/>
              </a:rPr>
              <a:t>Hotel</a:t>
            </a:r>
            <a:r>
              <a:rPr lang="fr-FR" sz="2800" b="1" i="0" dirty="0">
                <a:solidFill>
                  <a:srgbClr val="3E3D48"/>
                </a:solidFill>
                <a:effectLst/>
                <a:latin typeface="montserrat" panose="00000500000000000000" pitchFamily="2" charset="0"/>
              </a:rPr>
              <a:t> </a:t>
            </a:r>
            <a:r>
              <a:rPr lang="fr-FR" sz="2800" b="1" i="0" dirty="0" err="1">
                <a:solidFill>
                  <a:srgbClr val="3E3D48"/>
                </a:solidFill>
                <a:effectLst/>
                <a:latin typeface="montserrat" panose="00000500000000000000" pitchFamily="2" charset="0"/>
              </a:rPr>
              <a:t>Premiere</a:t>
            </a:r>
            <a:r>
              <a:rPr lang="fr-FR" sz="2800" b="1" i="0" dirty="0">
                <a:solidFill>
                  <a:srgbClr val="3E3D48"/>
                </a:solidFill>
                <a:effectLst/>
                <a:latin typeface="montserrat" panose="00000500000000000000" pitchFamily="2" charset="0"/>
              </a:rPr>
              <a:t> Classe</a:t>
            </a:r>
          </a:p>
          <a:p>
            <a:pPr algn="ctr"/>
            <a:r>
              <a:rPr lang="fr-FR" sz="2800" b="1" i="0" dirty="0">
                <a:solidFill>
                  <a:srgbClr val="3E3D48"/>
                </a:solidFill>
                <a:effectLst/>
                <a:latin typeface="montserrat" panose="00000500000000000000" pitchFamily="2" charset="0"/>
              </a:rPr>
              <a:t>Saint Thibault Des Vignes.</a:t>
            </a:r>
          </a:p>
          <a:p>
            <a:pPr algn="ctr"/>
            <a:r>
              <a:rPr lang="fr-FR" sz="1400" i="1" dirty="0">
                <a:solidFill>
                  <a:srgbClr val="3E3D48"/>
                </a:solidFill>
                <a:latin typeface="montserrat" panose="00000500000000000000" pitchFamily="2" charset="0"/>
              </a:rPr>
              <a:t>(not </a:t>
            </a:r>
            <a:r>
              <a:rPr lang="fr-FR" sz="1400" i="1" dirty="0" err="1">
                <a:solidFill>
                  <a:srgbClr val="3E3D48"/>
                </a:solidFill>
                <a:latin typeface="montserrat" panose="00000500000000000000" pitchFamily="2" charset="0"/>
              </a:rPr>
              <a:t>guaranteed</a:t>
            </a:r>
            <a:r>
              <a:rPr lang="fr-FR" sz="1400" i="1" dirty="0">
                <a:solidFill>
                  <a:srgbClr val="3E3D48"/>
                </a:solidFill>
                <a:latin typeface="montserrat" panose="00000500000000000000" pitchFamily="2" charset="0"/>
              </a:rPr>
              <a:t> </a:t>
            </a:r>
            <a:r>
              <a:rPr lang="fr-FR" sz="1400" i="1" dirty="0" err="1">
                <a:solidFill>
                  <a:srgbClr val="3E3D48"/>
                </a:solidFill>
                <a:latin typeface="montserrat" panose="00000500000000000000" pitchFamily="2" charset="0"/>
              </a:rPr>
              <a:t>this</a:t>
            </a:r>
            <a:r>
              <a:rPr lang="fr-FR" sz="1400" i="1" dirty="0">
                <a:solidFill>
                  <a:srgbClr val="3E3D48"/>
                </a:solidFill>
                <a:latin typeface="montserrat" panose="00000500000000000000" pitchFamily="2" charset="0"/>
              </a:rPr>
              <a:t> </a:t>
            </a:r>
            <a:r>
              <a:rPr lang="fr-FR" sz="1400" i="1" dirty="0" err="1">
                <a:solidFill>
                  <a:srgbClr val="3E3D48"/>
                </a:solidFill>
                <a:latin typeface="montserrat" panose="00000500000000000000" pitchFamily="2" charset="0"/>
              </a:rPr>
              <a:t>hotel</a:t>
            </a:r>
            <a:r>
              <a:rPr lang="fr-FR" sz="1400" i="1" dirty="0">
                <a:solidFill>
                  <a:srgbClr val="3E3D48"/>
                </a:solidFill>
                <a:latin typeface="montserrat" panose="00000500000000000000" pitchFamily="2" charset="0"/>
              </a:rPr>
              <a:t>)</a:t>
            </a:r>
            <a:endParaRPr lang="fr-FR" sz="1400" i="1" dirty="0">
              <a:solidFill>
                <a:srgbClr val="3E3D48"/>
              </a:solidFill>
              <a:effectLst/>
              <a:latin typeface="montserrat" panose="00000500000000000000" pitchFamily="2" charset="0"/>
            </a:endParaRPr>
          </a:p>
          <a:p>
            <a:endParaRPr lang="en-GB" sz="1600" dirty="0"/>
          </a:p>
          <a:p>
            <a:pPr algn="ctr"/>
            <a:r>
              <a:rPr lang="en-GB" sz="2400" dirty="0"/>
              <a:t>Rooms will be allocated, as best we can, within year group and within friendship groups. The rooms are multi bed rooms 2, 3 or 4 students per room. </a:t>
            </a:r>
          </a:p>
          <a:p>
            <a:pPr algn="ctr"/>
            <a:r>
              <a:rPr lang="en-GB" sz="2000" dirty="0"/>
              <a:t>Triple rooms are equipped with bunk bed for the third person. Quadruple rooms consist of a </a:t>
            </a:r>
            <a:r>
              <a:rPr lang="en-GB" sz="2000" u="sng" dirty="0"/>
              <a:t>double bed </a:t>
            </a:r>
            <a:r>
              <a:rPr lang="en-GB" sz="2000" dirty="0"/>
              <a:t>+ 1 bunk bed and a single bed.</a:t>
            </a:r>
          </a:p>
          <a:p>
            <a:pPr algn="ctr"/>
            <a:endParaRPr lang="en-GB" sz="2400" dirty="0"/>
          </a:p>
          <a:p>
            <a:pPr algn="ctr"/>
            <a:r>
              <a:rPr lang="en-GB" sz="2400" dirty="0"/>
              <a:t>All rooms will have ensuite.</a:t>
            </a:r>
          </a:p>
          <a:p>
            <a:pPr algn="ctr"/>
            <a:endParaRPr lang="en-GB" dirty="0"/>
          </a:p>
          <a:p>
            <a:pPr algn="ctr"/>
            <a:r>
              <a:rPr lang="en-GB" sz="2400" b="0" i="0" dirty="0">
                <a:solidFill>
                  <a:srgbClr val="3E3D48"/>
                </a:solidFill>
                <a:effectLst/>
                <a:latin typeface="Roboto" panose="02000000000000000000" pitchFamily="2" charset="0"/>
              </a:rPr>
              <a:t>The hotel </a:t>
            </a:r>
            <a:r>
              <a:rPr lang="en-GB" sz="2400" dirty="0">
                <a:solidFill>
                  <a:srgbClr val="3E3D48"/>
                </a:solidFill>
                <a:latin typeface="Roboto" panose="02000000000000000000" pitchFamily="2" charset="0"/>
              </a:rPr>
              <a:t>is </a:t>
            </a:r>
            <a:r>
              <a:rPr lang="en-GB" sz="2400" b="0" i="0" dirty="0">
                <a:solidFill>
                  <a:srgbClr val="3E3D48"/>
                </a:solidFill>
                <a:effectLst/>
                <a:latin typeface="Roboto" panose="02000000000000000000" pitchFamily="2" charset="0"/>
              </a:rPr>
              <a:t>modern, comfortable and affordable.</a:t>
            </a:r>
          </a:p>
          <a:p>
            <a:pPr algn="ctr"/>
            <a:r>
              <a:rPr lang="en-GB" sz="2400" b="0" i="0" dirty="0">
                <a:solidFill>
                  <a:srgbClr val="3E3D48"/>
                </a:solidFill>
                <a:effectLst/>
                <a:latin typeface="Roboto" panose="02000000000000000000" pitchFamily="2" charset="0"/>
              </a:rPr>
              <a:t> All-you-can-eat breakfast buffet and free </a:t>
            </a:r>
            <a:r>
              <a:rPr lang="en-GB" sz="2400" b="0" i="0" dirty="0" err="1">
                <a:solidFill>
                  <a:srgbClr val="3E3D48"/>
                </a:solidFill>
                <a:effectLst/>
                <a:latin typeface="Roboto" panose="02000000000000000000" pitchFamily="2" charset="0"/>
              </a:rPr>
              <a:t>WiFi</a:t>
            </a:r>
            <a:r>
              <a:rPr lang="en-GB" sz="2400" b="0" i="0" dirty="0">
                <a:solidFill>
                  <a:srgbClr val="3E3D48"/>
                </a:solidFill>
                <a:effectLst/>
                <a:latin typeface="Roboto" panose="02000000000000000000" pitchFamily="2" charset="0"/>
              </a:rPr>
              <a:t>.</a:t>
            </a:r>
          </a:p>
          <a:p>
            <a:endParaRPr lang="en-GB" sz="2800" dirty="0"/>
          </a:p>
        </p:txBody>
      </p:sp>
      <p:pic>
        <p:nvPicPr>
          <p:cNvPr id="3" name="Picture 2" descr="Mickey mouse,daisy,walt disney,duck,loop - free image from needpix.com">
            <a:extLst>
              <a:ext uri="{FF2B5EF4-FFF2-40B4-BE49-F238E27FC236}">
                <a16:creationId xmlns:a16="http://schemas.microsoft.com/office/drawing/2014/main" id="{32C6CF2A-9C79-BBA3-40A4-4DDA642C5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otel Premiere Classe Saint Thibault Des Vignes.">
            <a:extLst>
              <a:ext uri="{FF2B5EF4-FFF2-40B4-BE49-F238E27FC236}">
                <a16:creationId xmlns:a16="http://schemas.microsoft.com/office/drawing/2014/main" id="{D14AC772-27C4-705F-ED94-C6DBD2470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70" y="203296"/>
            <a:ext cx="2894351" cy="1922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otel Premiere Classe Saint Thibault Des Vignes.">
            <a:extLst>
              <a:ext uri="{FF2B5EF4-FFF2-40B4-BE49-F238E27FC236}">
                <a16:creationId xmlns:a16="http://schemas.microsoft.com/office/drawing/2014/main" id="{2C06AE81-198D-9C18-D3AB-D46CBFA0F5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170" y="3222030"/>
            <a:ext cx="3136986" cy="20937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otel Premiere Classe Saint Thibault Des Vignes.">
            <a:extLst>
              <a:ext uri="{FF2B5EF4-FFF2-40B4-BE49-F238E27FC236}">
                <a16:creationId xmlns:a16="http://schemas.microsoft.com/office/drawing/2014/main" id="{2EEFD7EC-8158-C9D1-7D09-F70487D218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9080" y="5039237"/>
            <a:ext cx="2711175" cy="1737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tel Premiere Classe Saint Thibault Des Vignes.">
            <a:extLst>
              <a:ext uri="{FF2B5EF4-FFF2-40B4-BE49-F238E27FC236}">
                <a16:creationId xmlns:a16="http://schemas.microsoft.com/office/drawing/2014/main" id="{638057A9-B971-4FA9-4FBA-5665A239E1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3867" y="1783631"/>
            <a:ext cx="3047530" cy="209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0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lorful patterns on the sky">
            <a:extLst>
              <a:ext uri="{FF2B5EF4-FFF2-40B4-BE49-F238E27FC236}">
                <a16:creationId xmlns:a16="http://schemas.microsoft.com/office/drawing/2014/main" id="{36C074E9-0A40-A436-6BA2-BFF97EDC600B}"/>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131595" y="231944"/>
            <a:ext cx="11700933"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STUDENTS</a:t>
            </a:r>
          </a:p>
        </p:txBody>
      </p:sp>
      <p:sp>
        <p:nvSpPr>
          <p:cNvPr id="2" name="TextBox 1">
            <a:extLst>
              <a:ext uri="{FF2B5EF4-FFF2-40B4-BE49-F238E27FC236}">
                <a16:creationId xmlns:a16="http://schemas.microsoft.com/office/drawing/2014/main" id="{03DB17EC-0799-68A6-2DEF-3F1C5302E408}"/>
              </a:ext>
            </a:extLst>
          </p:cNvPr>
          <p:cNvSpPr txBox="1"/>
          <p:nvPr/>
        </p:nvSpPr>
        <p:spPr>
          <a:xfrm>
            <a:off x="131595" y="982636"/>
            <a:ext cx="11788656" cy="6340197"/>
          </a:xfrm>
          <a:prstGeom prst="rect">
            <a:avLst/>
          </a:prstGeom>
          <a:noFill/>
        </p:spPr>
        <p:txBody>
          <a:bodyPr wrap="square" rtlCol="0">
            <a:spAutoFit/>
          </a:bodyPr>
          <a:lstStyle/>
          <a:p>
            <a:r>
              <a:rPr lang="en-GB" sz="2800" dirty="0"/>
              <a:t>The Day in Disneyland</a:t>
            </a:r>
          </a:p>
          <a:p>
            <a:endParaRPr lang="en-GB" sz="1400" dirty="0"/>
          </a:p>
          <a:p>
            <a:pPr marL="457200" indent="-457200">
              <a:buFont typeface="Arial" panose="020B0604020202020204" pitchFamily="34" charset="0"/>
              <a:buChar char="•"/>
            </a:pPr>
            <a:r>
              <a:rPr lang="en-GB" sz="2800" dirty="0"/>
              <a:t>Students will be allowed to go off in groups of 4 once we are all in Disneyland. </a:t>
            </a:r>
          </a:p>
          <a:p>
            <a:pPr marL="457200" indent="-457200">
              <a:buFont typeface="Arial" panose="020B0604020202020204" pitchFamily="34" charset="0"/>
              <a:buChar char="•"/>
            </a:pPr>
            <a:r>
              <a:rPr lang="en-GB" sz="2800" dirty="0"/>
              <a:t>Students will have access to Disneyland Park and Walt Disney Studios.</a:t>
            </a:r>
          </a:p>
          <a:p>
            <a:pPr marL="457200" indent="-457200">
              <a:buFont typeface="Arial" panose="020B0604020202020204" pitchFamily="34" charset="0"/>
              <a:buChar char="•"/>
            </a:pPr>
            <a:r>
              <a:rPr lang="en-GB" sz="2800" dirty="0"/>
              <a:t>Staff will be contactable throughout the day with each group being given a mobile number to ring if they get into any issues – this will be on ID cards that will be issued to every student</a:t>
            </a:r>
          </a:p>
          <a:p>
            <a:pPr marL="457200" indent="-457200">
              <a:buFont typeface="Arial" panose="020B0604020202020204" pitchFamily="34" charset="0"/>
              <a:buChar char="•"/>
            </a:pPr>
            <a:r>
              <a:rPr lang="en-GB" sz="2800" dirty="0"/>
              <a:t>A member of staff will be in a pre-arranged place throughout the day  - one in each of the parks</a:t>
            </a:r>
          </a:p>
          <a:p>
            <a:pPr marL="2286000" lvl="4" indent="-457200">
              <a:buFont typeface="Arial" panose="020B0604020202020204" pitchFamily="34" charset="0"/>
              <a:buChar char="•"/>
            </a:pPr>
            <a:r>
              <a:rPr lang="en-GB" sz="2800" dirty="0"/>
              <a:t>Students will be given times to check in throughout the day.</a:t>
            </a:r>
            <a:endParaRPr lang="en-GB" sz="1600" dirty="0"/>
          </a:p>
          <a:p>
            <a:pPr marL="2286000" lvl="4" indent="-457200">
              <a:buFont typeface="Arial" panose="020B0604020202020204" pitchFamily="34" charset="0"/>
              <a:buChar char="•"/>
            </a:pPr>
            <a:r>
              <a:rPr lang="en-GB" sz="2800" dirty="0"/>
              <a:t>Students will have a time and place to meet back at the end of the day.</a:t>
            </a:r>
          </a:p>
          <a:p>
            <a:pPr marL="2286000" lvl="4" indent="-457200">
              <a:buFont typeface="Arial" panose="020B0604020202020204" pitchFamily="34" charset="0"/>
              <a:buChar char="•"/>
            </a:pPr>
            <a:r>
              <a:rPr lang="en-GB" sz="2800" dirty="0"/>
              <a:t>Staff will be walking around the park</a:t>
            </a:r>
          </a:p>
          <a:p>
            <a:endParaRPr lang="en-GB" sz="2800" dirty="0"/>
          </a:p>
        </p:txBody>
      </p:sp>
      <p:pic>
        <p:nvPicPr>
          <p:cNvPr id="3" name="Picture 2" descr="Mickey mouse,daisy,walt disney,duck,loop - free image from needpix.com">
            <a:extLst>
              <a:ext uri="{FF2B5EF4-FFF2-40B4-BE49-F238E27FC236}">
                <a16:creationId xmlns:a16="http://schemas.microsoft.com/office/drawing/2014/main" id="{32C6CF2A-9C79-BBA3-40A4-4DDA642C5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75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lorful patterns on the sky">
            <a:extLst>
              <a:ext uri="{FF2B5EF4-FFF2-40B4-BE49-F238E27FC236}">
                <a16:creationId xmlns:a16="http://schemas.microsoft.com/office/drawing/2014/main" id="{36C074E9-0A40-A436-6BA2-BFF97EDC600B}"/>
              </a:ext>
            </a:extLst>
          </p:cNvPr>
          <p:cNvPicPr>
            <a:picLocks noChangeAspect="1"/>
          </p:cNvPicPr>
          <p:nvPr/>
        </p:nvPicPr>
        <p:blipFill rotWithShape="1">
          <a:blip r:embed="rId2"/>
          <a:srcRect t="5538" b="10193"/>
          <a:stretch/>
        </p:blipFill>
        <p:spPr>
          <a:xfrm>
            <a:off x="0" y="0"/>
            <a:ext cx="12192000" cy="6857990"/>
          </a:xfrm>
          <a:prstGeom prst="rect">
            <a:avLst/>
          </a:prstGeom>
        </p:spPr>
      </p:pic>
      <p:pic>
        <p:nvPicPr>
          <p:cNvPr id="6" name="Picture 4">
            <a:extLst>
              <a:ext uri="{FF2B5EF4-FFF2-40B4-BE49-F238E27FC236}">
                <a16:creationId xmlns:a16="http://schemas.microsoft.com/office/drawing/2014/main" id="{532959AB-BBB3-39BF-6779-41EFCCE2B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671" y="121498"/>
            <a:ext cx="1629322" cy="4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D192C7-52E8-C9F7-920E-BBE4B572EB71}"/>
              </a:ext>
            </a:extLst>
          </p:cNvPr>
          <p:cNvSpPr txBox="1"/>
          <p:nvPr/>
        </p:nvSpPr>
        <p:spPr>
          <a:xfrm>
            <a:off x="131595" y="231944"/>
            <a:ext cx="11700933" cy="830997"/>
          </a:xfrm>
          <a:prstGeom prst="rect">
            <a:avLst/>
          </a:prstGeom>
          <a:noFill/>
        </p:spPr>
        <p:txBody>
          <a:bodyPr wrap="square" rtlCol="0">
            <a:spAutoFit/>
          </a:bodyPr>
          <a:lstStyle/>
          <a:p>
            <a:pPr algn="ctr"/>
            <a:r>
              <a:rPr lang="en-GB" sz="4800" b="1" cap="small" dirty="0">
                <a:solidFill>
                  <a:srgbClr val="213243"/>
                </a:solidFill>
                <a:latin typeface="Arial" panose="020B0604020202020204" pitchFamily="34" charset="0"/>
                <a:cs typeface="Arial" panose="020B0604020202020204" pitchFamily="34" charset="0"/>
              </a:rPr>
              <a:t>BATEAUX MOUCHES</a:t>
            </a:r>
          </a:p>
        </p:txBody>
      </p:sp>
      <p:sp>
        <p:nvSpPr>
          <p:cNvPr id="2" name="TextBox 1">
            <a:extLst>
              <a:ext uri="{FF2B5EF4-FFF2-40B4-BE49-F238E27FC236}">
                <a16:creationId xmlns:a16="http://schemas.microsoft.com/office/drawing/2014/main" id="{03DB17EC-0799-68A6-2DEF-3F1C5302E408}"/>
              </a:ext>
            </a:extLst>
          </p:cNvPr>
          <p:cNvSpPr txBox="1"/>
          <p:nvPr/>
        </p:nvSpPr>
        <p:spPr>
          <a:xfrm>
            <a:off x="271749" y="1294885"/>
            <a:ext cx="11788656" cy="4739759"/>
          </a:xfrm>
          <a:prstGeom prst="rect">
            <a:avLst/>
          </a:prstGeom>
          <a:noFill/>
        </p:spPr>
        <p:txBody>
          <a:bodyPr wrap="square" rtlCol="0">
            <a:spAutoFit/>
          </a:bodyPr>
          <a:lstStyle/>
          <a:p>
            <a:r>
              <a:rPr lang="en-GB" sz="2400" dirty="0"/>
              <a:t>You can’t go to Paris and not see some of the sights and what better way than by a cruise along the River Seine through the heart of Paris.</a:t>
            </a:r>
          </a:p>
          <a:p>
            <a:r>
              <a:rPr lang="en-GB" sz="2400" dirty="0"/>
              <a:t> </a:t>
            </a:r>
          </a:p>
          <a:p>
            <a:r>
              <a:rPr lang="en-GB" sz="2400" dirty="0"/>
              <a:t>We will be hopping onto a boat and enjoying over an hour long tour down the Seine.</a:t>
            </a:r>
          </a:p>
          <a:p>
            <a:endParaRPr lang="en-GB" sz="2400" dirty="0"/>
          </a:p>
          <a:p>
            <a:r>
              <a:rPr lang="en-GB" sz="2400" dirty="0"/>
              <a:t>The tour starts at the foot of the Eiffel Tower and we will see the sights such as:</a:t>
            </a:r>
          </a:p>
          <a:p>
            <a:r>
              <a:rPr lang="en-GB" sz="2400" dirty="0"/>
              <a:t> </a:t>
            </a:r>
          </a:p>
          <a:p>
            <a:pPr marL="3086100" lvl="6" indent="-342900">
              <a:buFont typeface="Arial" panose="020B0604020202020204" pitchFamily="34" charset="0"/>
              <a:buChar char="•"/>
            </a:pPr>
            <a:r>
              <a:rPr lang="en-GB" sz="2400" dirty="0"/>
              <a:t>Notre Dame, </a:t>
            </a:r>
          </a:p>
          <a:p>
            <a:pPr marL="3086100" lvl="6" indent="-342900">
              <a:buFont typeface="Arial" panose="020B0604020202020204" pitchFamily="34" charset="0"/>
              <a:buChar char="•"/>
            </a:pPr>
            <a:r>
              <a:rPr lang="en-GB" sz="2400" dirty="0"/>
              <a:t>The Louvre, </a:t>
            </a:r>
          </a:p>
          <a:p>
            <a:pPr marL="3086100" lvl="6" indent="-342900">
              <a:buFont typeface="Arial" panose="020B0604020202020204" pitchFamily="34" charset="0"/>
              <a:buChar char="•"/>
            </a:pPr>
            <a:r>
              <a:rPr lang="en-GB" sz="2400" dirty="0"/>
              <a:t>Town Hall </a:t>
            </a:r>
          </a:p>
          <a:p>
            <a:pPr marL="3086100" lvl="6" indent="-342900">
              <a:buFont typeface="Arial" panose="020B0604020202020204" pitchFamily="34" charset="0"/>
              <a:buChar char="•"/>
            </a:pPr>
            <a:r>
              <a:rPr lang="en-GB" sz="2400" dirty="0"/>
              <a:t>Conciergerie</a:t>
            </a:r>
          </a:p>
          <a:p>
            <a:pPr marL="3086100" lvl="6" indent="-342900">
              <a:buFont typeface="Arial" panose="020B0604020202020204" pitchFamily="34" charset="0"/>
              <a:buChar char="•"/>
            </a:pPr>
            <a:r>
              <a:rPr lang="en-GB" sz="2400" dirty="0"/>
              <a:t>And many more.</a:t>
            </a:r>
          </a:p>
          <a:p>
            <a:endParaRPr lang="en-GB" sz="1400" dirty="0"/>
          </a:p>
        </p:txBody>
      </p:sp>
      <p:pic>
        <p:nvPicPr>
          <p:cNvPr id="3" name="Picture 2" descr="Mickey mouse,daisy,walt disney,duck,loop - free image from needpix.com">
            <a:extLst>
              <a:ext uri="{FF2B5EF4-FFF2-40B4-BE49-F238E27FC236}">
                <a16:creationId xmlns:a16="http://schemas.microsoft.com/office/drawing/2014/main" id="{32C6CF2A-9C79-BBA3-40A4-4DDA642C5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5477933"/>
            <a:ext cx="2352166" cy="13800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024 (Paris) Paris Seine River Sightseeing Cruise by Bateaux Mouches">
            <a:extLst>
              <a:ext uri="{FF2B5EF4-FFF2-40B4-BE49-F238E27FC236}">
                <a16:creationId xmlns:a16="http://schemas.microsoft.com/office/drawing/2014/main" id="{F72C2B7F-7809-C426-17F3-90CF712E8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2943" y="4031952"/>
            <a:ext cx="4239057" cy="282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82008"/>
      </p:ext>
    </p:extLst>
  </p:cSld>
  <p:clrMapOvr>
    <a:masterClrMapping/>
  </p:clrMapOvr>
</p:sld>
</file>

<file path=ppt/theme/theme1.xml><?xml version="1.0" encoding="utf-8"?>
<a:theme xmlns:a="http://schemas.openxmlformats.org/drawingml/2006/main" name="DashVTI">
  <a:themeElements>
    <a:clrScheme name="AnalogousFromLightSeedRightStep">
      <a:dk1>
        <a:srgbClr val="000000"/>
      </a:dk1>
      <a:lt1>
        <a:srgbClr val="FFFFFF"/>
      </a:lt1>
      <a:dk2>
        <a:srgbClr val="243341"/>
      </a:dk2>
      <a:lt2>
        <a:srgbClr val="E8E2E7"/>
      </a:lt2>
      <a:accent1>
        <a:srgbClr val="7DAD88"/>
      </a:accent1>
      <a:accent2>
        <a:srgbClr val="6FAC96"/>
      </a:accent2>
      <a:accent3>
        <a:srgbClr val="7DA9AC"/>
      </a:accent3>
      <a:accent4>
        <a:srgbClr val="7B9EBE"/>
      </a:accent4>
      <a:accent5>
        <a:srgbClr val="9399CA"/>
      </a:accent5>
      <a:accent6>
        <a:srgbClr val="8F7BBE"/>
      </a:accent6>
      <a:hlink>
        <a:srgbClr val="AE699F"/>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269</TotalTime>
  <Words>1394</Words>
  <Application>Microsoft Office PowerPoint</Application>
  <PresentationFormat>Widescreen</PresentationFormat>
  <Paragraphs>148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acumin-pro</vt:lpstr>
      <vt:lpstr>Arial</vt:lpstr>
      <vt:lpstr>Calibri</vt:lpstr>
      <vt:lpstr>Grandview Display</vt:lpstr>
      <vt:lpstr>montserrat</vt:lpstr>
      <vt:lpstr>myriad-pro</vt:lpstr>
      <vt:lpstr>Roboto</vt:lpstr>
      <vt:lpstr>DashVTI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Idsall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CLeverington</dc:creator>
  <cp:lastModifiedBy>Leverington, Cathy</cp:lastModifiedBy>
  <cp:revision>2</cp:revision>
  <dcterms:created xsi:type="dcterms:W3CDTF">2023-09-28T07:23:43Z</dcterms:created>
  <dcterms:modified xsi:type="dcterms:W3CDTF">2024-10-16T06:58:18Z</dcterms:modified>
</cp:coreProperties>
</file>