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9EE05-530C-4013-881E-28DBE2896A5E}" v="5" dt="2024-09-27T14:33:50.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72" y="-16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ey Williams, Alison" userId="871b6d49-867b-47b1-ac07-32fb9b20c5a4" providerId="ADAL" clId="{9C59EE05-530C-4013-881E-28DBE2896A5E}"/>
    <pc:docChg chg="undo custSel modSld">
      <pc:chgData name="Bailey Williams, Alison" userId="871b6d49-867b-47b1-ac07-32fb9b20c5a4" providerId="ADAL" clId="{9C59EE05-530C-4013-881E-28DBE2896A5E}" dt="2024-09-27T14:34:02.420" v="115" actId="20577"/>
      <pc:docMkLst>
        <pc:docMk/>
      </pc:docMkLst>
      <pc:sldChg chg="addSp delSp modSp mod">
        <pc:chgData name="Bailey Williams, Alison" userId="871b6d49-867b-47b1-ac07-32fb9b20c5a4" providerId="ADAL" clId="{9C59EE05-530C-4013-881E-28DBE2896A5E}" dt="2024-09-27T14:34:02.420" v="115" actId="20577"/>
        <pc:sldMkLst>
          <pc:docMk/>
          <pc:sldMk cId="3231289750" sldId="256"/>
        </pc:sldMkLst>
        <pc:spChg chg="add mod">
          <ac:chgData name="Bailey Williams, Alison" userId="871b6d49-867b-47b1-ac07-32fb9b20c5a4" providerId="ADAL" clId="{9C59EE05-530C-4013-881E-28DBE2896A5E}" dt="2024-09-27T14:29:51.437" v="56" actId="1076"/>
          <ac:spMkLst>
            <pc:docMk/>
            <pc:sldMk cId="3231289750" sldId="256"/>
            <ac:spMk id="2" creationId="{922D2152-7C95-BBAA-39C0-57C06E4B1B24}"/>
          </ac:spMkLst>
        </pc:spChg>
        <pc:spChg chg="add mod">
          <ac:chgData name="Bailey Williams, Alison" userId="871b6d49-867b-47b1-ac07-32fb9b20c5a4" providerId="ADAL" clId="{9C59EE05-530C-4013-881E-28DBE2896A5E}" dt="2024-09-27T14:29:59.476" v="60" actId="20577"/>
          <ac:spMkLst>
            <pc:docMk/>
            <pc:sldMk cId="3231289750" sldId="256"/>
            <ac:spMk id="3" creationId="{AC3B2E87-FD9A-315A-D160-E36E0CF53369}"/>
          </ac:spMkLst>
        </pc:spChg>
        <pc:spChg chg="add mod">
          <ac:chgData name="Bailey Williams, Alison" userId="871b6d49-867b-47b1-ac07-32fb9b20c5a4" providerId="ADAL" clId="{9C59EE05-530C-4013-881E-28DBE2896A5E}" dt="2024-09-27T14:30:31.954" v="68" actId="1076"/>
          <ac:spMkLst>
            <pc:docMk/>
            <pc:sldMk cId="3231289750" sldId="256"/>
            <ac:spMk id="4" creationId="{B6EB8697-500C-320C-26D4-D45980899F4B}"/>
          </ac:spMkLst>
        </pc:spChg>
        <pc:spChg chg="mod">
          <ac:chgData name="Bailey Williams, Alison" userId="871b6d49-867b-47b1-ac07-32fb9b20c5a4" providerId="ADAL" clId="{9C59EE05-530C-4013-881E-28DBE2896A5E}" dt="2024-09-27T14:30:29.316" v="67" actId="1076"/>
          <ac:spMkLst>
            <pc:docMk/>
            <pc:sldMk cId="3231289750" sldId="256"/>
            <ac:spMk id="5" creationId="{B6393705-F0F7-4DC6-9C4E-18002C1DF12A}"/>
          </ac:spMkLst>
        </pc:spChg>
        <pc:spChg chg="add mod">
          <ac:chgData name="Bailey Williams, Alison" userId="871b6d49-867b-47b1-ac07-32fb9b20c5a4" providerId="ADAL" clId="{9C59EE05-530C-4013-881E-28DBE2896A5E}" dt="2024-09-27T14:33:49.133" v="97" actId="1076"/>
          <ac:spMkLst>
            <pc:docMk/>
            <pc:sldMk cId="3231289750" sldId="256"/>
            <ac:spMk id="8" creationId="{7117BDA1-AF63-FA79-CE8D-8807812E6550}"/>
          </ac:spMkLst>
        </pc:spChg>
        <pc:spChg chg="mod">
          <ac:chgData name="Bailey Williams, Alison" userId="871b6d49-867b-47b1-ac07-32fb9b20c5a4" providerId="ADAL" clId="{9C59EE05-530C-4013-881E-28DBE2896A5E}" dt="2024-09-27T14:29:36.470" v="53" actId="1076"/>
          <ac:spMkLst>
            <pc:docMk/>
            <pc:sldMk cId="3231289750" sldId="256"/>
            <ac:spMk id="9" creationId="{E9D3C240-5DAB-4A08-A250-3E7A29472679}"/>
          </ac:spMkLst>
        </pc:spChg>
        <pc:spChg chg="add mod">
          <ac:chgData name="Bailey Williams, Alison" userId="871b6d49-867b-47b1-ac07-32fb9b20c5a4" providerId="ADAL" clId="{9C59EE05-530C-4013-881E-28DBE2896A5E}" dt="2024-09-27T14:34:02.420" v="115" actId="20577"/>
          <ac:spMkLst>
            <pc:docMk/>
            <pc:sldMk cId="3231289750" sldId="256"/>
            <ac:spMk id="10" creationId="{4AF3ED67-AD1D-F15F-0194-14ADCCEE9DAC}"/>
          </ac:spMkLst>
        </pc:spChg>
        <pc:spChg chg="mod">
          <ac:chgData name="Bailey Williams, Alison" userId="871b6d49-867b-47b1-ac07-32fb9b20c5a4" providerId="ADAL" clId="{9C59EE05-530C-4013-881E-28DBE2896A5E}" dt="2024-09-27T14:29:19.156" v="48" actId="1076"/>
          <ac:spMkLst>
            <pc:docMk/>
            <pc:sldMk cId="3231289750" sldId="256"/>
            <ac:spMk id="11" creationId="{67EB9FBD-3B61-451D-B72D-140D3B2B4837}"/>
          </ac:spMkLst>
        </pc:spChg>
        <pc:spChg chg="mod">
          <ac:chgData name="Bailey Williams, Alison" userId="871b6d49-867b-47b1-ac07-32fb9b20c5a4" providerId="ADAL" clId="{9C59EE05-530C-4013-881E-28DBE2896A5E}" dt="2024-09-27T14:32:47.845" v="95" actId="14100"/>
          <ac:spMkLst>
            <pc:docMk/>
            <pc:sldMk cId="3231289750" sldId="256"/>
            <ac:spMk id="23" creationId="{1565F0B8-AAAE-444A-ADFA-09316BA80309}"/>
          </ac:spMkLst>
        </pc:spChg>
        <pc:spChg chg="mod">
          <ac:chgData name="Bailey Williams, Alison" userId="871b6d49-867b-47b1-ac07-32fb9b20c5a4" providerId="ADAL" clId="{9C59EE05-530C-4013-881E-28DBE2896A5E}" dt="2024-09-27T14:32:04.948" v="85" actId="14100"/>
          <ac:spMkLst>
            <pc:docMk/>
            <pc:sldMk cId="3231289750" sldId="256"/>
            <ac:spMk id="24" creationId="{765C69E9-00C5-49C2-94AE-911818F0B6C6}"/>
          </ac:spMkLst>
        </pc:spChg>
        <pc:spChg chg="del">
          <ac:chgData name="Bailey Williams, Alison" userId="871b6d49-867b-47b1-ac07-32fb9b20c5a4" providerId="ADAL" clId="{9C59EE05-530C-4013-881E-28DBE2896A5E}" dt="2024-09-27T14:25:20.058" v="0" actId="478"/>
          <ac:spMkLst>
            <pc:docMk/>
            <pc:sldMk cId="3231289750" sldId="256"/>
            <ac:spMk id="25" creationId="{E7E05D44-D309-45A2-A68D-B42A0AB7CD8E}"/>
          </ac:spMkLst>
        </pc:spChg>
        <pc:spChg chg="mod">
          <ac:chgData name="Bailey Williams, Alison" userId="871b6d49-867b-47b1-ac07-32fb9b20c5a4" providerId="ADAL" clId="{9C59EE05-530C-4013-881E-28DBE2896A5E}" dt="2024-09-27T14:28:31.993" v="40" actId="1076"/>
          <ac:spMkLst>
            <pc:docMk/>
            <pc:sldMk cId="3231289750" sldId="256"/>
            <ac:spMk id="26" creationId="{C569FCAB-1C89-4F1E-9185-8B84304B9E0A}"/>
          </ac:spMkLst>
        </pc:spChg>
        <pc:spChg chg="mod">
          <ac:chgData name="Bailey Williams, Alison" userId="871b6d49-867b-47b1-ac07-32fb9b20c5a4" providerId="ADAL" clId="{9C59EE05-530C-4013-881E-28DBE2896A5E}" dt="2024-09-27T14:28:25.759" v="39" actId="14100"/>
          <ac:spMkLst>
            <pc:docMk/>
            <pc:sldMk cId="3231289750" sldId="256"/>
            <ac:spMk id="28" creationId="{39968AE3-35F3-4A9F-B207-ECEF778FF96C}"/>
          </ac:spMkLst>
        </pc:spChg>
        <pc:spChg chg="mod">
          <ac:chgData name="Bailey Williams, Alison" userId="871b6d49-867b-47b1-ac07-32fb9b20c5a4" providerId="ADAL" clId="{9C59EE05-530C-4013-881E-28DBE2896A5E}" dt="2024-09-27T14:30:55.319" v="75" actId="113"/>
          <ac:spMkLst>
            <pc:docMk/>
            <pc:sldMk cId="3231289750" sldId="256"/>
            <ac:spMk id="30" creationId="{F7D8D4FB-F999-4216-8538-8F4EAF0B8DE3}"/>
          </ac:spMkLst>
        </pc:spChg>
        <pc:spChg chg="mod">
          <ac:chgData name="Bailey Williams, Alison" userId="871b6d49-867b-47b1-ac07-32fb9b20c5a4" providerId="ADAL" clId="{9C59EE05-530C-4013-881E-28DBE2896A5E}" dt="2024-09-27T14:29:10.424" v="44" actId="1076"/>
          <ac:spMkLst>
            <pc:docMk/>
            <pc:sldMk cId="3231289750" sldId="256"/>
            <ac:spMk id="31" creationId="{355AFA0E-4282-4C37-9618-E588A945A7D4}"/>
          </ac:spMkLst>
        </pc:spChg>
        <pc:spChg chg="del">
          <ac:chgData name="Bailey Williams, Alison" userId="871b6d49-867b-47b1-ac07-32fb9b20c5a4" providerId="ADAL" clId="{9C59EE05-530C-4013-881E-28DBE2896A5E}" dt="2024-09-27T14:29:13.611" v="45" actId="478"/>
          <ac:spMkLst>
            <pc:docMk/>
            <pc:sldMk cId="3231289750" sldId="256"/>
            <ac:spMk id="33" creationId="{0D9C69D9-4271-4A71-B150-54BAAA994177}"/>
          </ac:spMkLst>
        </pc:spChg>
        <pc:spChg chg="del">
          <ac:chgData name="Bailey Williams, Alison" userId="871b6d49-867b-47b1-ac07-32fb9b20c5a4" providerId="ADAL" clId="{9C59EE05-530C-4013-881E-28DBE2896A5E}" dt="2024-09-27T14:29:46.002" v="55" actId="478"/>
          <ac:spMkLst>
            <pc:docMk/>
            <pc:sldMk cId="3231289750" sldId="256"/>
            <ac:spMk id="34" creationId="{613ED191-03F6-489C-AA4B-CB10B19FA59F}"/>
          </ac:spMkLst>
        </pc:spChg>
        <pc:spChg chg="del mod">
          <ac:chgData name="Bailey Williams, Alison" userId="871b6d49-867b-47b1-ac07-32fb9b20c5a4" providerId="ADAL" clId="{9C59EE05-530C-4013-881E-28DBE2896A5E}" dt="2024-09-27T14:29:29.309" v="51" actId="478"/>
          <ac:spMkLst>
            <pc:docMk/>
            <pc:sldMk cId="3231289750" sldId="256"/>
            <ac:spMk id="36" creationId="{A1AA6B6A-7F5F-4A3F-BD49-855885F80752}"/>
          </ac:spMkLst>
        </pc:spChg>
      </pc:sldChg>
    </pc:docChg>
  </pc:docChgLst>
  <pc:docChgLst>
    <pc:chgData name="LMehra" userId="ae800c1a-d914-4e24-9af8-3dc2e11b25b5" providerId="ADAL" clId="{162E4812-F470-429A-87D5-6D6C1FAB3A41}"/>
    <pc:docChg chg="custSel modSld">
      <pc:chgData name="LMehra" userId="ae800c1a-d914-4e24-9af8-3dc2e11b25b5" providerId="ADAL" clId="{162E4812-F470-429A-87D5-6D6C1FAB3A41}" dt="2022-12-10T14:50:31.089" v="10" actId="1076"/>
      <pc:docMkLst>
        <pc:docMk/>
      </pc:docMkLst>
      <pc:sldChg chg="delSp modSp mod">
        <pc:chgData name="LMehra" userId="ae800c1a-d914-4e24-9af8-3dc2e11b25b5" providerId="ADAL" clId="{162E4812-F470-429A-87D5-6D6C1FAB3A41}" dt="2022-12-10T14:50:31.089" v="10" actId="1076"/>
        <pc:sldMkLst>
          <pc:docMk/>
          <pc:sldMk cId="3231289750" sldId="256"/>
        </pc:sldMkLst>
        <pc:spChg chg="mod">
          <ac:chgData name="LMehra" userId="ae800c1a-d914-4e24-9af8-3dc2e11b25b5" providerId="ADAL" clId="{162E4812-F470-429A-87D5-6D6C1FAB3A41}" dt="2022-12-10T14:50:20.359" v="7" actId="20577"/>
          <ac:spMkLst>
            <pc:docMk/>
            <pc:sldMk cId="3231289750" sldId="256"/>
            <ac:spMk id="17" creationId="{12729B7D-1346-4030-992E-74325914E126}"/>
          </ac:spMkLst>
        </pc:spChg>
        <pc:spChg chg="mod">
          <ac:chgData name="LMehra" userId="ae800c1a-d914-4e24-9af8-3dc2e11b25b5" providerId="ADAL" clId="{162E4812-F470-429A-87D5-6D6C1FAB3A41}" dt="2022-12-10T14:50:27.153" v="9" actId="1076"/>
          <ac:spMkLst>
            <pc:docMk/>
            <pc:sldMk cId="3231289750" sldId="256"/>
            <ac:spMk id="26" creationId="{C569FCAB-1C89-4F1E-9185-8B84304B9E0A}"/>
          </ac:spMkLst>
        </pc:spChg>
        <pc:spChg chg="del">
          <ac:chgData name="LMehra" userId="ae800c1a-d914-4e24-9af8-3dc2e11b25b5" providerId="ADAL" clId="{162E4812-F470-429A-87D5-6D6C1FAB3A41}" dt="2022-12-10T14:50:24.217" v="8" actId="478"/>
          <ac:spMkLst>
            <pc:docMk/>
            <pc:sldMk cId="3231289750" sldId="256"/>
            <ac:spMk id="27" creationId="{594F16F7-EE98-4B7D-9055-6E7C84C0CBA1}"/>
          </ac:spMkLst>
        </pc:spChg>
        <pc:spChg chg="mod">
          <ac:chgData name="LMehra" userId="ae800c1a-d914-4e24-9af8-3dc2e11b25b5" providerId="ADAL" clId="{162E4812-F470-429A-87D5-6D6C1FAB3A41}" dt="2022-12-10T14:50:31.089" v="10" actId="1076"/>
          <ac:spMkLst>
            <pc:docMk/>
            <pc:sldMk cId="3231289750" sldId="256"/>
            <ac:spMk id="28" creationId="{39968AE3-35F3-4A9F-B207-ECEF778FF9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27/09/2024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27/09/2024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27/09/2024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27/09/2024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tiff"/><Relationship Id="rId7" Type="http://schemas.openxmlformats.org/officeDocument/2006/relationships/hyperlink" Target="https://creativecommons.org/licenses/by-nc-sa/3.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virtual-illusion.blogspot.com/2017/06/para-sempre-marie-curie.html" TargetMode="External"/><Relationship Id="rId11" Type="http://schemas.openxmlformats.org/officeDocument/2006/relationships/image" Target="../media/image6.tiff"/><Relationship Id="rId5" Type="http://schemas.openxmlformats.org/officeDocument/2006/relationships/image" Target="../media/image4.jpg"/><Relationship Id="rId10" Type="http://schemas.openxmlformats.org/officeDocument/2006/relationships/hyperlink" Target="https://creativecommons.org/licenses/by-sa/3.0/" TargetMode="External"/><Relationship Id="rId4" Type="http://schemas.openxmlformats.org/officeDocument/2006/relationships/image" Target="../media/image3.png"/><Relationship Id="rId9" Type="http://schemas.openxmlformats.org/officeDocument/2006/relationships/hyperlink" Target="https://allthetropes.org/wiki/Albert_Einste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19089"/>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306124" y="259006"/>
            <a:ext cx="3171825" cy="1631216"/>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11 Combined Biology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8" name="TextBox 17">
            <a:extLst>
              <a:ext uri="{FF2B5EF4-FFF2-40B4-BE49-F238E27FC236}">
                <a16:creationId xmlns:a16="http://schemas.microsoft.com/office/drawing/2014/main" id="{4F4BB1FD-57A7-4F31-AFF2-479A20641BAF}"/>
              </a:ext>
            </a:extLst>
          </p:cNvPr>
          <p:cNvSpPr txBox="1"/>
          <p:nvPr/>
        </p:nvSpPr>
        <p:spPr>
          <a:xfrm>
            <a:off x="1298121" y="11842921"/>
            <a:ext cx="6052135" cy="889154"/>
          </a:xfrm>
          <a:prstGeom prst="rect">
            <a:avLst/>
          </a:prstGeom>
          <a:solidFill>
            <a:schemeClr val="bg1">
              <a:lumMod val="95000"/>
            </a:schemeClr>
          </a:solidFill>
          <a:ln>
            <a:solidFill>
              <a:schemeClr val="accent6">
                <a:lumMod val="50000"/>
              </a:schemeClr>
            </a:solidFill>
          </a:ln>
        </p:spPr>
        <p:txBody>
          <a:bodyPr wrap="square" rtlCol="0">
            <a:spAutoFit/>
          </a:bodyPr>
          <a:lstStyle/>
          <a:p>
            <a:pPr>
              <a:lnSpc>
                <a:spcPct val="150000"/>
              </a:lnSpc>
            </a:pPr>
            <a:r>
              <a:rPr lang="en-GB" sz="1200" b="1" dirty="0">
                <a:latin typeface="Arial" panose="020B0604020202020204" pitchFamily="34" charset="0"/>
                <a:cs typeface="Arial" panose="020B0604020202020204" pitchFamily="34" charset="0"/>
              </a:rPr>
              <a:t>KS3: </a:t>
            </a:r>
            <a:r>
              <a:rPr lang="en-GB" sz="1200" dirty="0">
                <a:latin typeface="Arial" panose="020B0604020202020204" pitchFamily="34" charset="0"/>
                <a:cs typeface="Arial" panose="020B0604020202020204" pitchFamily="34" charset="0"/>
              </a:rPr>
              <a:t>Students will enter into Year 10 having studied a comprehensive KS3 Science curriculum comprising of Cells, reproduction, Health &amp; lifestyle, inheritance, ecosystems &amp; adaptations and biological processes </a:t>
            </a: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69328"/>
            <a:ext cx="2888107"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23" name="TextBox 22">
            <a:extLst>
              <a:ext uri="{FF2B5EF4-FFF2-40B4-BE49-F238E27FC236}">
                <a16:creationId xmlns:a16="http://schemas.microsoft.com/office/drawing/2014/main" id="{1565F0B8-AAAE-444A-ADFA-09316BA80309}"/>
              </a:ext>
            </a:extLst>
          </p:cNvPr>
          <p:cNvSpPr txBox="1"/>
          <p:nvPr/>
        </p:nvSpPr>
        <p:spPr>
          <a:xfrm>
            <a:off x="6518838" y="6996373"/>
            <a:ext cx="2625162" cy="1956284"/>
          </a:xfrm>
          <a:prstGeom prst="rect">
            <a:avLst/>
          </a:prstGeom>
          <a:solidFill>
            <a:schemeClr val="accent6">
              <a:lumMod val="20000"/>
              <a:lumOff val="80000"/>
            </a:schemeClr>
          </a:solidFill>
        </p:spPr>
        <p:txBody>
          <a:bodyPr wrap="square" rtlCol="0" anchor="ctr" anchorCtr="0">
            <a:noAutofit/>
          </a:bodyPr>
          <a:lstStyle/>
          <a:p>
            <a:r>
              <a:rPr lang="en-GB" sz="1400" b="1" dirty="0">
                <a:latin typeface="Arial" panose="020B0604020202020204" pitchFamily="34" charset="0"/>
                <a:cs typeface="Arial" panose="020B0604020202020204" pitchFamily="34" charset="0"/>
              </a:rPr>
              <a:t>B16 Organising an Ecosystem:</a:t>
            </a:r>
            <a:r>
              <a:rPr lang="en-GB" sz="1200" b="1"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living organisms may form populations of single species, communities of many species and ecosystems, interacting with each other, with the environment and with humans in many different ways</a:t>
            </a:r>
            <a:endParaRPr lang="en-GB" sz="14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765C69E9-00C5-49C2-94AE-911818F0B6C6}"/>
              </a:ext>
            </a:extLst>
          </p:cNvPr>
          <p:cNvSpPr txBox="1"/>
          <p:nvPr/>
        </p:nvSpPr>
        <p:spPr>
          <a:xfrm>
            <a:off x="3551495" y="7001625"/>
            <a:ext cx="2967343" cy="1911862"/>
          </a:xfrm>
          <a:prstGeom prst="rect">
            <a:avLst/>
          </a:prstGeom>
          <a:solidFill>
            <a:schemeClr val="accent6">
              <a:lumMod val="20000"/>
              <a:lumOff val="80000"/>
            </a:schemeClr>
          </a:solidFill>
        </p:spPr>
        <p:txBody>
          <a:bodyPr wrap="square" rtlCol="0" anchor="ctr" anchorCtr="0">
            <a:noAutofit/>
          </a:bodyPr>
          <a:lstStyle/>
          <a:p>
            <a:r>
              <a:rPr lang="en-GB" sz="1400" b="1" dirty="0">
                <a:latin typeface="Arial" panose="020B0604020202020204" pitchFamily="34" charset="0"/>
                <a:cs typeface="Arial" panose="020B0604020202020204" pitchFamily="34" charset="0"/>
              </a:rPr>
              <a:t>B17 Biodiversity &amp; Ecosystems : </a:t>
            </a:r>
            <a:r>
              <a:rPr lang="en-GB" sz="1200" dirty="0">
                <a:latin typeface="Arial" panose="020B0604020202020204" pitchFamily="34" charset="0"/>
                <a:cs typeface="Arial" panose="020B0604020202020204" pitchFamily="34" charset="0"/>
              </a:rPr>
              <a:t>All species live in ecosystems composed of complex communities of animals and plants dependent on each other and that are adapted to particular conditions, both abiotic and biotic. These ecosystems provide essential services that support human life and continued development.</a:t>
            </a:r>
            <a:endParaRPr lang="en-GB" sz="14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C569FCAB-1C89-4F1E-9185-8B84304B9E0A}"/>
              </a:ext>
            </a:extLst>
          </p:cNvPr>
          <p:cNvSpPr txBox="1"/>
          <p:nvPr/>
        </p:nvSpPr>
        <p:spPr>
          <a:xfrm>
            <a:off x="2799822" y="9855823"/>
            <a:ext cx="2902750" cy="1857111"/>
          </a:xfrm>
          <a:prstGeom prst="rect">
            <a:avLst/>
          </a:prstGeom>
          <a:solidFill>
            <a:schemeClr val="accent6">
              <a:lumMod val="40000"/>
              <a:lumOff val="6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B12 Reproduction</a:t>
            </a:r>
            <a:r>
              <a:rPr lang="en-GB" sz="1200" dirty="0">
                <a:latin typeface="Arial" panose="020B0604020202020204" pitchFamily="34" charset="0"/>
                <a:cs typeface="Arial" panose="020B0604020202020204" pitchFamily="34" charset="0"/>
              </a:rPr>
              <a:t>: In this section we will discover how the number of chromosomes are halved during meiosis and then combined with new genes from the sexual partner to produce unique offspring. Gene mutations occur continuously and on rare occasions can affect the functioning of the animal or plant.</a:t>
            </a:r>
          </a:p>
        </p:txBody>
      </p:sp>
      <p:sp>
        <p:nvSpPr>
          <p:cNvPr id="28" name="TextBox 27">
            <a:extLst>
              <a:ext uri="{FF2B5EF4-FFF2-40B4-BE49-F238E27FC236}">
                <a16:creationId xmlns:a16="http://schemas.microsoft.com/office/drawing/2014/main" id="{39968AE3-35F3-4A9F-B207-ECEF778FF96C}"/>
              </a:ext>
            </a:extLst>
          </p:cNvPr>
          <p:cNvSpPr txBox="1"/>
          <p:nvPr/>
        </p:nvSpPr>
        <p:spPr>
          <a:xfrm>
            <a:off x="285405" y="9840517"/>
            <a:ext cx="2514417" cy="1906196"/>
          </a:xfrm>
          <a:prstGeom prst="rect">
            <a:avLst/>
          </a:prstGeom>
          <a:solidFill>
            <a:schemeClr val="accent6">
              <a:lumMod val="40000"/>
              <a:lumOff val="6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B11 Hormonal Coordination</a:t>
            </a:r>
            <a:r>
              <a:rPr lang="en-GB" sz="1200" dirty="0">
                <a:latin typeface="Arial" panose="020B0604020202020204" pitchFamily="34" charset="0"/>
                <a:cs typeface="Arial" panose="020B0604020202020204" pitchFamily="34" charset="0"/>
              </a:rPr>
              <a:t>: Students should be able to explain that homeostasis is the regulation of the internal conditions of a cell or organism to maintain optimum conditions for function in response to internal and external changes. Homeostasis maintains optimal conditions for enzyme action and all cell functions.</a:t>
            </a:r>
          </a:p>
        </p:txBody>
      </p:sp>
      <p:sp>
        <p:nvSpPr>
          <p:cNvPr id="30" name="TextBox 29">
            <a:extLst>
              <a:ext uri="{FF2B5EF4-FFF2-40B4-BE49-F238E27FC236}">
                <a16:creationId xmlns:a16="http://schemas.microsoft.com/office/drawing/2014/main" id="{F7D8D4FB-F999-4216-8538-8F4EAF0B8DE3}"/>
              </a:ext>
            </a:extLst>
          </p:cNvPr>
          <p:cNvSpPr txBox="1"/>
          <p:nvPr/>
        </p:nvSpPr>
        <p:spPr>
          <a:xfrm>
            <a:off x="757731" y="6982726"/>
            <a:ext cx="2819674" cy="1883329"/>
          </a:xfrm>
          <a:prstGeom prst="rect">
            <a:avLst/>
          </a:prstGeom>
          <a:solidFill>
            <a:schemeClr val="accent6">
              <a:lumMod val="60000"/>
              <a:lumOff val="40000"/>
            </a:schemeClr>
          </a:solidFill>
        </p:spPr>
        <p:txBody>
          <a:bodyPr wrap="square" rtlCol="0" anchor="ctr" anchorCtr="0">
            <a:noAutofit/>
          </a:bodyPr>
          <a:lstStyle/>
          <a:p>
            <a:r>
              <a:rPr lang="en-GB" sz="1400" b="1" dirty="0">
                <a:latin typeface="Arial" panose="020B0604020202020204" pitchFamily="34" charset="0"/>
                <a:cs typeface="Arial" panose="020B0604020202020204" pitchFamily="34" charset="0"/>
              </a:rPr>
              <a:t>B14 Genetics &amp; Evolution: </a:t>
            </a:r>
            <a:r>
              <a:rPr lang="en-GB" sz="1200" dirty="0">
                <a:latin typeface="Arial" panose="020B0604020202020204" pitchFamily="34" charset="0"/>
                <a:cs typeface="Arial" panose="020B0604020202020204" pitchFamily="34" charset="0"/>
              </a:rPr>
              <a:t>Scientists have now discovered how to take genes from one species and introduce them in to the genome of another by a process called genetic engineering. In spite of the huge potential benefits that this technology can offer, genetic modification still remains highly controversial.</a:t>
            </a:r>
          </a:p>
        </p:txBody>
      </p:sp>
      <p:sp>
        <p:nvSpPr>
          <p:cNvPr id="31" name="TextBox 30">
            <a:extLst>
              <a:ext uri="{FF2B5EF4-FFF2-40B4-BE49-F238E27FC236}">
                <a16:creationId xmlns:a16="http://schemas.microsoft.com/office/drawing/2014/main" id="{355AFA0E-4282-4C37-9618-E588A945A7D4}"/>
              </a:ext>
            </a:extLst>
          </p:cNvPr>
          <p:cNvSpPr txBox="1"/>
          <p:nvPr/>
        </p:nvSpPr>
        <p:spPr>
          <a:xfrm>
            <a:off x="5710361" y="9861296"/>
            <a:ext cx="3838194" cy="1897708"/>
          </a:xfrm>
          <a:prstGeom prst="rect">
            <a:avLst/>
          </a:prstGeom>
          <a:solidFill>
            <a:schemeClr val="accent6">
              <a:lumMod val="60000"/>
              <a:lumOff val="40000"/>
            </a:schemeClr>
          </a:solidFill>
        </p:spPr>
        <p:txBody>
          <a:bodyPr wrap="square" rtlCol="0" anchor="ctr" anchorCtr="0">
            <a:noAutofit/>
          </a:bodyPr>
          <a:lstStyle/>
          <a:p>
            <a:r>
              <a:rPr lang="en-GB" sz="1200" b="1" dirty="0">
                <a:latin typeface="Arial" panose="020B0604020202020204" pitchFamily="34" charset="0"/>
                <a:cs typeface="Arial" panose="020B0604020202020204" pitchFamily="34" charset="0"/>
              </a:rPr>
              <a:t>B13 Variation &amp; Evolution: </a:t>
            </a:r>
            <a:r>
              <a:rPr lang="en-GB" sz="1200" dirty="0">
                <a:latin typeface="Arial" panose="020B0604020202020204" pitchFamily="34" charset="0"/>
                <a:cs typeface="Arial" panose="020B0604020202020204" pitchFamily="34" charset="0"/>
              </a:rPr>
              <a:t>Variation generated by mutations and sexual reproduction is the basis for natural selection; this is how species evolve. An understanding of these processes has allowed scientists to intervene through selective breeding to produce livestock with favoured characteristics. Once new varieties of plants or animals have been produced it is possible to clone individuals to produce larger numbers of identical individuals all carrying the favourable characteristic. </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2030289" y="2004183"/>
            <a:ext cx="5684709"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GCSE exams </a:t>
            </a:r>
            <a:r>
              <a:rPr lang="en-US" sz="1200" b="1" dirty="0">
                <a:latin typeface="Arial" panose="020B0604020202020204" pitchFamily="34" charset="0"/>
                <a:cs typeface="Arial" panose="020B0604020202020204" pitchFamily="34" charset="0"/>
              </a:rPr>
              <a:t>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year 10 &amp; year 11</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3">
            <a:lum bright="70000" contrast="-70000"/>
          </a:blip>
          <a:stretch>
            <a:fillRect/>
          </a:stretch>
        </p:blipFill>
        <p:spPr>
          <a:xfrm>
            <a:off x="7120538" y="3545065"/>
            <a:ext cx="594460" cy="594460"/>
          </a:xfrm>
          <a:prstGeom prst="rect">
            <a:avLst/>
          </a:prstGeom>
        </p:spPr>
      </p:pic>
      <p:sp>
        <p:nvSpPr>
          <p:cNvPr id="41" name="Arrow: Right 40">
            <a:extLst>
              <a:ext uri="{FF2B5EF4-FFF2-40B4-BE49-F238E27FC236}">
                <a16:creationId xmlns:a16="http://schemas.microsoft.com/office/drawing/2014/main" id="{12B25804-9ADA-4D8B-9F65-740D9E5FCD17}"/>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a:extLst>
              <a:ext uri="{FF2B5EF4-FFF2-40B4-BE49-F238E27FC236}">
                <a16:creationId xmlns:a16="http://schemas.microsoft.com/office/drawing/2014/main" id="{CFF132B0-F274-4F05-BFF3-E73AB0E59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14" y="3545065"/>
            <a:ext cx="1118396" cy="1118396"/>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descr="A picture containing wall, person, indoor, young&#10;&#10;Description automatically generated">
            <a:extLst>
              <a:ext uri="{FF2B5EF4-FFF2-40B4-BE49-F238E27FC236}">
                <a16:creationId xmlns:a16="http://schemas.microsoft.com/office/drawing/2014/main" id="{4DAFA0F3-143F-458D-988B-C3937A67084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570719" y="1227127"/>
            <a:ext cx="968865" cy="749561"/>
          </a:xfrm>
          <a:prstGeom prst="rect">
            <a:avLst/>
          </a:prstGeom>
        </p:spPr>
      </p:pic>
      <p:sp>
        <p:nvSpPr>
          <p:cNvPr id="50" name="TextBox 49">
            <a:extLst>
              <a:ext uri="{FF2B5EF4-FFF2-40B4-BE49-F238E27FC236}">
                <a16:creationId xmlns:a16="http://schemas.microsoft.com/office/drawing/2014/main" id="{26C9F3ED-567D-4DDD-BD11-3A7FA48F27D6}"/>
              </a:ext>
            </a:extLst>
          </p:cNvPr>
          <p:cNvSpPr txBox="1"/>
          <p:nvPr/>
        </p:nvSpPr>
        <p:spPr>
          <a:xfrm>
            <a:off x="9732496" y="631600"/>
            <a:ext cx="1980000" cy="369332"/>
          </a:xfrm>
          <a:prstGeom prst="rect">
            <a:avLst/>
          </a:prstGeom>
          <a:noFill/>
        </p:spPr>
        <p:txBody>
          <a:bodyPr wrap="square" rtlCol="0">
            <a:spAutoFit/>
          </a:bodyPr>
          <a:lstStyle/>
          <a:p>
            <a:r>
              <a:rPr lang="en-GB" sz="900" dirty="0">
                <a:hlinkClick r:id="rId6" tooltip="https://virtual-illusion.blogspot.com/2017/06/para-sempre-marie-curie.html"/>
              </a:rPr>
              <a:t>This Photo</a:t>
            </a:r>
            <a:r>
              <a:rPr lang="en-GB" sz="900" dirty="0"/>
              <a:t> by Unknown Author is licensed under </a:t>
            </a:r>
            <a:r>
              <a:rPr lang="en-GB" sz="900" dirty="0">
                <a:hlinkClick r:id="rId7" tooltip="https://creativecommons.org/licenses/by-nc-sa/3.0/"/>
              </a:rPr>
              <a:t>CC BY-SA-NC</a:t>
            </a:r>
            <a:endParaRPr lang="en-GB" sz="900" dirty="0"/>
          </a:p>
        </p:txBody>
      </p:sp>
      <p:pic>
        <p:nvPicPr>
          <p:cNvPr id="52" name="Picture 51" descr="A picture containing person, person&#10;&#10;Description automatically generated">
            <a:extLst>
              <a:ext uri="{FF2B5EF4-FFF2-40B4-BE49-F238E27FC236}">
                <a16:creationId xmlns:a16="http://schemas.microsoft.com/office/drawing/2014/main" id="{B5253C83-FFFD-4E72-BE67-1EF598D759D0}"/>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2698220" y="29042"/>
            <a:ext cx="730371" cy="934348"/>
          </a:xfrm>
          <a:prstGeom prst="rect">
            <a:avLst/>
          </a:prstGeom>
        </p:spPr>
      </p:pic>
      <p:sp>
        <p:nvSpPr>
          <p:cNvPr id="53" name="TextBox 52">
            <a:extLst>
              <a:ext uri="{FF2B5EF4-FFF2-40B4-BE49-F238E27FC236}">
                <a16:creationId xmlns:a16="http://schemas.microsoft.com/office/drawing/2014/main" id="{E773BC1C-16FF-45E6-98D2-81488A6EEB48}"/>
              </a:ext>
            </a:extLst>
          </p:cNvPr>
          <p:cNvSpPr txBox="1"/>
          <p:nvPr/>
        </p:nvSpPr>
        <p:spPr>
          <a:xfrm>
            <a:off x="9732496" y="1111711"/>
            <a:ext cx="3171825" cy="230832"/>
          </a:xfrm>
          <a:prstGeom prst="rect">
            <a:avLst/>
          </a:prstGeom>
          <a:noFill/>
        </p:spPr>
        <p:txBody>
          <a:bodyPr wrap="square" rtlCol="0">
            <a:spAutoFit/>
          </a:bodyPr>
          <a:lstStyle/>
          <a:p>
            <a:r>
              <a:rPr lang="en-GB" sz="900" dirty="0">
                <a:hlinkClick r:id="rId9" tooltip="https://allthetropes.org/wiki/Albert_Einstein"/>
              </a:rPr>
              <a:t>This Photo</a:t>
            </a:r>
            <a:r>
              <a:rPr lang="en-GB" sz="900" dirty="0"/>
              <a:t> by Unknown Author is licensed under </a:t>
            </a:r>
            <a:r>
              <a:rPr lang="en-GB" sz="900" dirty="0">
                <a:hlinkClick r:id="rId10" tooltip="https://creativecommons.org/licenses/by-sa/3.0/"/>
              </a:rPr>
              <a:t>CC BY-SA</a:t>
            </a:r>
            <a:endParaRPr lang="en-GB" sz="900" dirty="0"/>
          </a:p>
        </p:txBody>
      </p:sp>
      <p:sp>
        <p:nvSpPr>
          <p:cNvPr id="54" name="Rectangle 53">
            <a:extLst>
              <a:ext uri="{FF2B5EF4-FFF2-40B4-BE49-F238E27FC236}">
                <a16:creationId xmlns:a16="http://schemas.microsoft.com/office/drawing/2014/main" id="{EDD5D311-3FCF-40DA-A938-FFF0B5A553F2}"/>
              </a:ext>
            </a:extLst>
          </p:cNvPr>
          <p:cNvSpPr/>
          <p:nvPr/>
        </p:nvSpPr>
        <p:spPr>
          <a:xfrm>
            <a:off x="3431134" y="382921"/>
            <a:ext cx="2116940" cy="1021883"/>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12</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greatness.</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11">
            <a:lum bright="70000" contrast="-70000"/>
          </a:blip>
          <a:stretch>
            <a:fillRect/>
          </a:stretch>
        </p:blipFill>
        <p:spPr>
          <a:xfrm>
            <a:off x="1794212" y="698433"/>
            <a:ext cx="734947" cy="734947"/>
          </a:xfrm>
          <a:prstGeom prst="rect">
            <a:avLst/>
          </a:prstGeom>
        </p:spPr>
      </p:pic>
      <p:sp>
        <p:nvSpPr>
          <p:cNvPr id="2" name="Oval 1">
            <a:extLst>
              <a:ext uri="{FF2B5EF4-FFF2-40B4-BE49-F238E27FC236}">
                <a16:creationId xmlns:a16="http://schemas.microsoft.com/office/drawing/2014/main" id="{922D2152-7C95-BBAA-39C0-57C06E4B1B24}"/>
              </a:ext>
            </a:extLst>
          </p:cNvPr>
          <p:cNvSpPr/>
          <p:nvPr/>
        </p:nvSpPr>
        <p:spPr>
          <a:xfrm>
            <a:off x="929766" y="3293408"/>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3" name="Oval 2">
            <a:extLst>
              <a:ext uri="{FF2B5EF4-FFF2-40B4-BE49-F238E27FC236}">
                <a16:creationId xmlns:a16="http://schemas.microsoft.com/office/drawing/2014/main" id="{AC3B2E87-FD9A-315A-D160-E36E0CF53369}"/>
              </a:ext>
            </a:extLst>
          </p:cNvPr>
          <p:cNvSpPr/>
          <p:nvPr/>
        </p:nvSpPr>
        <p:spPr>
          <a:xfrm>
            <a:off x="7378886" y="6121367"/>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4" name="Oval 3">
            <a:extLst>
              <a:ext uri="{FF2B5EF4-FFF2-40B4-BE49-F238E27FC236}">
                <a16:creationId xmlns:a16="http://schemas.microsoft.com/office/drawing/2014/main" id="{B6EB8697-500C-320C-26D4-D45980899F4B}"/>
              </a:ext>
            </a:extLst>
          </p:cNvPr>
          <p:cNvSpPr/>
          <p:nvPr/>
        </p:nvSpPr>
        <p:spPr>
          <a:xfrm>
            <a:off x="298910" y="8791695"/>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1</a:t>
            </a:r>
          </a:p>
          <a:p>
            <a:pPr algn="ctr"/>
            <a:r>
              <a:rPr lang="en-GB" sz="1200" b="1" dirty="0">
                <a:latin typeface="Century Gothic" panose="020B0502020202020204" pitchFamily="34" charset="0"/>
              </a:rPr>
              <a:t>Assessment</a:t>
            </a:r>
          </a:p>
        </p:txBody>
      </p:sp>
      <p:sp>
        <p:nvSpPr>
          <p:cNvPr id="8" name="TextBox 7">
            <a:extLst>
              <a:ext uri="{FF2B5EF4-FFF2-40B4-BE49-F238E27FC236}">
                <a16:creationId xmlns:a16="http://schemas.microsoft.com/office/drawing/2014/main" id="{7117BDA1-AF63-FA79-CE8D-8807812E6550}"/>
              </a:ext>
            </a:extLst>
          </p:cNvPr>
          <p:cNvSpPr txBox="1"/>
          <p:nvPr/>
        </p:nvSpPr>
        <p:spPr>
          <a:xfrm>
            <a:off x="1148256" y="4327780"/>
            <a:ext cx="2844925" cy="1776147"/>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B15: Adaptations, Interdependence &amp; Competition: </a:t>
            </a:r>
            <a:r>
              <a:rPr lang="en-GB" sz="1200" dirty="0">
                <a:latin typeface="Arial" panose="020B0604020202020204" pitchFamily="34" charset="0"/>
                <a:cs typeface="Arial" panose="020B0604020202020204" pitchFamily="34" charset="0"/>
              </a:rPr>
              <a:t>Students will study communities including the interdependence of all the species present, environmental factors and be able to give real examples to illustrate interdependence.</a:t>
            </a:r>
          </a:p>
          <a:p>
            <a:pPr algn="ctr"/>
            <a:r>
              <a:rPr lang="en-GB" sz="1200" dirty="0">
                <a:latin typeface="Arial" panose="020B0604020202020204" pitchFamily="34" charset="0"/>
                <a:cs typeface="Arial" panose="020B0604020202020204" pitchFamily="34" charset="0"/>
              </a:rPr>
              <a:t>Core practical's</a:t>
            </a:r>
          </a:p>
        </p:txBody>
      </p:sp>
      <p:sp>
        <p:nvSpPr>
          <p:cNvPr id="10" name="TextBox 9">
            <a:extLst>
              <a:ext uri="{FF2B5EF4-FFF2-40B4-BE49-F238E27FC236}">
                <a16:creationId xmlns:a16="http://schemas.microsoft.com/office/drawing/2014/main" id="{4AF3ED67-AD1D-F15F-0194-14ADCCEE9DAC}"/>
              </a:ext>
            </a:extLst>
          </p:cNvPr>
          <p:cNvSpPr txBox="1"/>
          <p:nvPr/>
        </p:nvSpPr>
        <p:spPr>
          <a:xfrm>
            <a:off x="4533961" y="4330979"/>
            <a:ext cx="2844925" cy="1776147"/>
          </a:xfrm>
          <a:prstGeom prst="rect">
            <a:avLst/>
          </a:prstGeom>
          <a:solidFill>
            <a:schemeClr val="accent6">
              <a:lumMod val="40000"/>
              <a:lumOff val="60000"/>
            </a:schemeClr>
          </a:solidFill>
        </p:spPr>
        <p:txBody>
          <a:bodyPr wrap="square" rtlCol="0" anchor="ctr" anchorCtr="0">
            <a:noAutofit/>
          </a:bodyPr>
          <a:lstStyle/>
          <a:p>
            <a:pPr algn="ctr"/>
            <a:r>
              <a:rPr lang="en-GB" sz="1200" b="1" dirty="0">
                <a:latin typeface="Arial" panose="020B0604020202020204" pitchFamily="34" charset="0"/>
                <a:cs typeface="Arial" panose="020B0604020202020204" pitchFamily="34" charset="0"/>
              </a:rPr>
              <a:t>GCSE Exam period</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CBD0AD-7A62-4B36-BC20-F56BE28AB8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F247F2-4637-4352-A2B0-384B7E258F6D}">
  <ds:schemaRefs>
    <ds:schemaRef ds:uri="37e3987b-7d23-49d5-9cd2-7e13969d1c65"/>
    <ds:schemaRef ds:uri="8a5f9a02-b418-4f8a-b98d-817eedd940e7"/>
    <ds:schemaRef ds:uri="http://schemas.microsoft.com/office/2006/metadata/properties"/>
    <ds:schemaRef ds:uri="http://schemas.microsoft.com/office/infopath/2007/PartnerControls"/>
    <ds:schemaRef ds:uri="eeb1518a-f26f-4c5e-ab37-6b026819b781"/>
    <ds:schemaRef ds:uri="d0b43218-61d5-4b4b-89aa-212c9c550e17"/>
    <ds:schemaRef ds:uri="24927d2b-cdce-4639-a9c0-8f8e9e7b3604"/>
  </ds:schemaRefs>
</ds:datastoreItem>
</file>

<file path=customXml/itemProps3.xml><?xml version="1.0" encoding="utf-8"?>
<ds:datastoreItem xmlns:ds="http://schemas.openxmlformats.org/officeDocument/2006/customXml" ds:itemID="{D900CB86-A340-45C7-B165-99B6454965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481</Words>
  <Application>Microsoft Office PowerPoint</Application>
  <PresentationFormat>A3 Paper (297x420 mm)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3</cp:revision>
  <cp:lastPrinted>2022-11-28T07:57:03Z</cp:lastPrinted>
  <dcterms:created xsi:type="dcterms:W3CDTF">2022-11-27T23:26:27Z</dcterms:created>
  <dcterms:modified xsi:type="dcterms:W3CDTF">2024-09-27T14:34:05Z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3896300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