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sldIdLst>
    <p:sldId id="262" r:id="rId2"/>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53"/>
    <p:restoredTop sz="94637"/>
  </p:normalViewPr>
  <p:slideViewPr>
    <p:cSldViewPr snapToGrid="0">
      <p:cViewPr>
        <p:scale>
          <a:sx n="100" d="100"/>
          <a:sy n="100" d="100"/>
        </p:scale>
        <p:origin x="1308" y="-19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openxmlformats.org/officeDocument/2006/relationships/customXml" Target="../customXml/item3.xml"/><Relationship Id="rId5" Type="http://schemas.openxmlformats.org/officeDocument/2006/relationships/viewProps" Target="viewProps.xml"/><Relationship Id="rId10" Type="http://schemas.openxmlformats.org/officeDocument/2006/relationships/customXml" Target="../customXml/item2.xml"/><Relationship Id="rId4" Type="http://schemas.openxmlformats.org/officeDocument/2006/relationships/presProps" Target="presProps.xml"/><Relationship Id="rId9"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Veitch" userId="fe999a45-fcba-4826-85d1-7534a0b7ba7c" providerId="ADAL" clId="{28C28524-9010-44E6-83D2-DCB1A1699CAF}"/>
    <pc:docChg chg="custSel modSld">
      <pc:chgData name="EVeitch" userId="fe999a45-fcba-4826-85d1-7534a0b7ba7c" providerId="ADAL" clId="{28C28524-9010-44E6-83D2-DCB1A1699CAF}" dt="2022-12-05T14:59:51.611" v="18" actId="313"/>
      <pc:docMkLst>
        <pc:docMk/>
      </pc:docMkLst>
      <pc:sldChg chg="modSp mod">
        <pc:chgData name="EVeitch" userId="fe999a45-fcba-4826-85d1-7534a0b7ba7c" providerId="ADAL" clId="{28C28524-9010-44E6-83D2-DCB1A1699CAF}" dt="2022-12-05T14:59:51.611" v="18" actId="313"/>
        <pc:sldMkLst>
          <pc:docMk/>
          <pc:sldMk cId="188620616" sldId="262"/>
        </pc:sldMkLst>
        <pc:spChg chg="mod">
          <ac:chgData name="EVeitch" userId="fe999a45-fcba-4826-85d1-7534a0b7ba7c" providerId="ADAL" clId="{28C28524-9010-44E6-83D2-DCB1A1699CAF}" dt="2022-12-05T14:59:51.611" v="18" actId="313"/>
          <ac:spMkLst>
            <pc:docMk/>
            <pc:sldMk cId="188620616" sldId="262"/>
            <ac:spMk id="79" creationId="{911F9260-EF34-4C0A-B4AB-03DF4502E5A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189C937-83B7-1545-8237-11943FF8F27E}" type="datetimeFigureOut">
              <a:rPr lang="en-GB" smtClean="0"/>
              <a:t>05/12/2022</a:t>
            </a:fld>
            <a:endParaRPr lang="en-GB"/>
          </a:p>
        </p:txBody>
      </p:sp>
      <p:sp>
        <p:nvSpPr>
          <p:cNvPr id="4" name="Slide Image Placeholder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7BEDA85D-7C0E-124B-88C2-9E88103587C6}" type="slidenum">
              <a:rPr lang="en-GB" smtClean="0"/>
              <a:t>‹#›</a:t>
            </a:fld>
            <a:endParaRPr lang="en-GB"/>
          </a:p>
        </p:txBody>
      </p:sp>
    </p:spTree>
    <p:extLst>
      <p:ext uri="{BB962C8B-B14F-4D97-AF65-F5344CB8AC3E}">
        <p14:creationId xmlns:p14="http://schemas.microsoft.com/office/powerpoint/2010/main" val="705440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59238" y="923925"/>
            <a:ext cx="1720850" cy="24876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0A575A-FE42-F34E-BE8D-35435E3FEA7C}" type="slidenum">
              <a:rPr lang="en-US" smtClean="0"/>
              <a:t>1</a:t>
            </a:fld>
            <a:endParaRPr lang="en-US"/>
          </a:p>
        </p:txBody>
      </p:sp>
    </p:spTree>
    <p:extLst>
      <p:ext uri="{BB962C8B-B14F-4D97-AF65-F5344CB8AC3E}">
        <p14:creationId xmlns:p14="http://schemas.microsoft.com/office/powerpoint/2010/main" val="19487702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A11EBFC2-A9A3-654F-BC1A-2A1E95A9E7FD}" type="datetimeFigureOut">
              <a:rPr lang="en-GB" smtClean="0"/>
              <a:t>05/12/2022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1555509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A11EBFC2-A9A3-654F-BC1A-2A1E95A9E7FD}" type="datetimeFigureOut">
              <a:rPr lang="en-GB" smtClean="0"/>
              <a:t>05/12/2022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747512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A11EBFC2-A9A3-654F-BC1A-2A1E95A9E7FD}" type="datetimeFigureOut">
              <a:rPr lang="en-GB" smtClean="0"/>
              <a:t>05/12/2022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7534809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C74A2AD-91FD-C448-A9AA-FE33710EA23E}"/>
              </a:ext>
            </a:extLst>
          </p:cNvPr>
          <p:cNvPicPr>
            <a:picLocks noChangeAspect="1"/>
          </p:cNvPicPr>
          <p:nvPr userDrawn="1"/>
        </p:nvPicPr>
        <p:blipFill>
          <a:blip r:embed="rId2"/>
          <a:stretch>
            <a:fillRect/>
          </a:stretch>
        </p:blipFill>
        <p:spPr>
          <a:xfrm>
            <a:off x="72837" y="0"/>
            <a:ext cx="6665319" cy="9789130"/>
          </a:xfrm>
          <a:prstGeom prst="rect">
            <a:avLst/>
          </a:prstGeom>
        </p:spPr>
      </p:pic>
    </p:spTree>
    <p:extLst>
      <p:ext uri="{BB962C8B-B14F-4D97-AF65-F5344CB8AC3E}">
        <p14:creationId xmlns:p14="http://schemas.microsoft.com/office/powerpoint/2010/main" val="3608984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A11EBFC2-A9A3-654F-BC1A-2A1E95A9E7FD}" type="datetimeFigureOut">
              <a:rPr lang="en-GB" smtClean="0"/>
              <a:t>05/12/2022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2953927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A11EBFC2-A9A3-654F-BC1A-2A1E95A9E7FD}" type="datetimeFigureOut">
              <a:rPr lang="en-GB" smtClean="0"/>
              <a:t>05/12/2022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661530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A11EBFC2-A9A3-654F-BC1A-2A1E95A9E7FD}" type="datetimeFigureOut">
              <a:rPr lang="en-GB" smtClean="0"/>
              <a:t>05/12/2022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2623736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A11EBFC2-A9A3-654F-BC1A-2A1E95A9E7FD}" type="datetimeFigureOut">
              <a:rPr lang="en-GB" smtClean="0"/>
              <a:t>05/12/2022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658354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A11EBFC2-A9A3-654F-BC1A-2A1E95A9E7FD}" type="datetimeFigureOut">
              <a:rPr lang="en-GB" smtClean="0"/>
              <a:t>05/12/2022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177090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1EBFC2-A9A3-654F-BC1A-2A1E95A9E7FD}" type="datetimeFigureOut">
              <a:rPr lang="en-GB" smtClean="0"/>
              <a:t>05/12/2022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3722695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A11EBFC2-A9A3-654F-BC1A-2A1E95A9E7FD}" type="datetimeFigureOut">
              <a:rPr lang="en-GB" smtClean="0"/>
              <a:t>05/12/2022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534124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A11EBFC2-A9A3-654F-BC1A-2A1E95A9E7FD}" type="datetimeFigureOut">
              <a:rPr lang="en-GB" smtClean="0"/>
              <a:t>05/12/2022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3398293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11EBFC2-A9A3-654F-BC1A-2A1E95A9E7FD}" type="datetimeFigureOut">
              <a:rPr lang="en-GB" smtClean="0"/>
              <a:t>05/12/2022</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51BEA40-75A7-3044-9FB7-163F60E3DB6D}" type="slidenum">
              <a:rPr lang="en-GB" smtClean="0"/>
              <a:t>‹#›</a:t>
            </a:fld>
            <a:endParaRPr lang="en-GB"/>
          </a:p>
        </p:txBody>
      </p:sp>
    </p:spTree>
    <p:extLst>
      <p:ext uri="{BB962C8B-B14F-4D97-AF65-F5344CB8AC3E}">
        <p14:creationId xmlns:p14="http://schemas.microsoft.com/office/powerpoint/2010/main" val="6797535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tiff"/><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5.tiff"/><Relationship Id="rId11" Type="http://schemas.openxmlformats.org/officeDocument/2006/relationships/image" Target="../media/image10.svg"/><Relationship Id="rId5" Type="http://schemas.openxmlformats.org/officeDocument/2006/relationships/image" Target="../media/image4.tiff"/><Relationship Id="rId10" Type="http://schemas.openxmlformats.org/officeDocument/2006/relationships/image" Target="../media/image9.png"/><Relationship Id="rId4" Type="http://schemas.openxmlformats.org/officeDocument/2006/relationships/image" Target="../media/image3.tiff"/><Relationship Id="rId9" Type="http://schemas.openxmlformats.org/officeDocument/2006/relationships/image" Target="../media/image8.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TextBox 123">
            <a:extLst>
              <a:ext uri="{FF2B5EF4-FFF2-40B4-BE49-F238E27FC236}">
                <a16:creationId xmlns:a16="http://schemas.microsoft.com/office/drawing/2014/main" id="{C4A79582-07C9-724E-B8B3-9661E7D84670}"/>
              </a:ext>
            </a:extLst>
          </p:cNvPr>
          <p:cNvSpPr txBox="1"/>
          <p:nvPr/>
        </p:nvSpPr>
        <p:spPr>
          <a:xfrm>
            <a:off x="1070239" y="9104626"/>
            <a:ext cx="2015508" cy="213264"/>
          </a:xfrm>
          <a:prstGeom prst="rect">
            <a:avLst/>
          </a:prstGeom>
          <a:noFill/>
        </p:spPr>
        <p:txBody>
          <a:bodyPr wrap="square" rtlCol="0">
            <a:spAutoFit/>
          </a:bodyPr>
          <a:lstStyle/>
          <a:p>
            <a:pPr algn="ctr"/>
            <a:endParaRPr lang="en-US" sz="786" b="1" dirty="0">
              <a:latin typeface="Century Gothic" panose="020B0502020202020204" pitchFamily="34" charset="0"/>
            </a:endParaRPr>
          </a:p>
        </p:txBody>
      </p:sp>
      <p:sp>
        <p:nvSpPr>
          <p:cNvPr id="217" name="Rectangle 216"/>
          <p:cNvSpPr/>
          <p:nvPr/>
        </p:nvSpPr>
        <p:spPr>
          <a:xfrm>
            <a:off x="1710262" y="87754"/>
            <a:ext cx="4673863" cy="636625"/>
          </a:xfrm>
          <a:prstGeom prst="rect">
            <a:avLst/>
          </a:prstGeom>
          <a:noFill/>
        </p:spPr>
        <p:txBody>
          <a:bodyPr wrap="none" lIns="51349" tIns="25674" rIns="51349" bIns="25674">
            <a:spAutoFit/>
          </a:bodyPr>
          <a:lstStyle/>
          <a:p>
            <a:pPr algn="ctr"/>
            <a:r>
              <a:rPr lang="en-US" sz="2000" b="1" dirty="0" err="1">
                <a:ln w="0"/>
                <a:solidFill>
                  <a:srgbClr val="7030A0"/>
                </a:solidFill>
                <a:effectLst>
                  <a:outerShdw blurRad="38100" dist="19050" dir="2700000" algn="tl" rotWithShape="0">
                    <a:schemeClr val="dk1">
                      <a:alpha val="40000"/>
                    </a:schemeClr>
                  </a:outerShdw>
                </a:effectLst>
                <a:latin typeface="Century Gothic" panose="020B0502020202020204" pitchFamily="34" charset="0"/>
                <a:sym typeface="Wingdings" panose="05000000000000000000" pitchFamily="2" charset="2"/>
              </a:rPr>
              <a:t>Idsall</a:t>
            </a:r>
            <a:r>
              <a:rPr lang="en-US" sz="2000" b="1" dirty="0">
                <a:ln w="0"/>
                <a:solidFill>
                  <a:srgbClr val="7030A0"/>
                </a:solidFill>
                <a:effectLst>
                  <a:outerShdw blurRad="38100" dist="19050" dir="2700000" algn="tl" rotWithShape="0">
                    <a:schemeClr val="dk1">
                      <a:alpha val="40000"/>
                    </a:schemeClr>
                  </a:outerShdw>
                </a:effectLst>
                <a:latin typeface="Century Gothic" panose="020B0502020202020204" pitchFamily="34" charset="0"/>
                <a:sym typeface="Wingdings" panose="05000000000000000000" pitchFamily="2" charset="2"/>
              </a:rPr>
              <a:t> School</a:t>
            </a:r>
          </a:p>
          <a:p>
            <a:pPr algn="ctr"/>
            <a:r>
              <a:rPr lang="en-US" b="1" dirty="0">
                <a:ln w="0"/>
                <a:solidFill>
                  <a:srgbClr val="7030A0"/>
                </a:solidFill>
                <a:effectLst>
                  <a:outerShdw blurRad="38100" dist="19050" dir="2700000" algn="tl" rotWithShape="0">
                    <a:schemeClr val="dk1">
                      <a:alpha val="40000"/>
                    </a:schemeClr>
                  </a:outerShdw>
                </a:effectLst>
                <a:latin typeface="Century Gothic" panose="020B0502020202020204" pitchFamily="34" charset="0"/>
                <a:sym typeface="Wingdings" panose="05000000000000000000" pitchFamily="2" charset="2"/>
              </a:rPr>
              <a:t>Year 13 A Level Physics Learning Journey</a:t>
            </a:r>
            <a:endParaRPr lang="en-US" b="1" dirty="0">
              <a:ln w="0"/>
              <a:solidFill>
                <a:srgbClr val="7030A0"/>
              </a:solidFill>
              <a:effectLst>
                <a:outerShdw blurRad="38100" dist="19050" dir="2700000" algn="tl" rotWithShape="0">
                  <a:schemeClr val="dk1">
                    <a:alpha val="40000"/>
                  </a:schemeClr>
                </a:outerShdw>
              </a:effectLst>
              <a:latin typeface="Century Gothic" panose="020B0502020202020204" pitchFamily="34" charset="0"/>
            </a:endParaRPr>
          </a:p>
        </p:txBody>
      </p:sp>
      <p:sp>
        <p:nvSpPr>
          <p:cNvPr id="3" name="Oval 2">
            <a:extLst>
              <a:ext uri="{FF2B5EF4-FFF2-40B4-BE49-F238E27FC236}">
                <a16:creationId xmlns:a16="http://schemas.microsoft.com/office/drawing/2014/main" id="{7756954F-A665-064A-97B6-3CFB576BBCF0}"/>
              </a:ext>
            </a:extLst>
          </p:cNvPr>
          <p:cNvSpPr/>
          <p:nvPr/>
        </p:nvSpPr>
        <p:spPr>
          <a:xfrm>
            <a:off x="5624341" y="9356707"/>
            <a:ext cx="616971" cy="516199"/>
          </a:xfrm>
          <a:prstGeom prst="ellipse">
            <a:avLst/>
          </a:prstGeom>
          <a:ln w="38100">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899" b="1" dirty="0">
                <a:latin typeface="Century Gothic" panose="020B0502020202020204" pitchFamily="34" charset="0"/>
              </a:rPr>
              <a:t>Start here</a:t>
            </a:r>
          </a:p>
        </p:txBody>
      </p:sp>
      <p:sp>
        <p:nvSpPr>
          <p:cNvPr id="35" name="TextBox 34">
            <a:extLst>
              <a:ext uri="{FF2B5EF4-FFF2-40B4-BE49-F238E27FC236}">
                <a16:creationId xmlns:a16="http://schemas.microsoft.com/office/drawing/2014/main" id="{564CC343-C649-3E44-872C-CCB19D985B5D}"/>
              </a:ext>
            </a:extLst>
          </p:cNvPr>
          <p:cNvSpPr txBox="1"/>
          <p:nvPr/>
        </p:nvSpPr>
        <p:spPr>
          <a:xfrm>
            <a:off x="755968" y="7278452"/>
            <a:ext cx="5319735" cy="247888"/>
          </a:xfrm>
          <a:prstGeom prst="rect">
            <a:avLst/>
          </a:prstGeom>
          <a:noFill/>
        </p:spPr>
        <p:txBody>
          <a:bodyPr wrap="square" rtlCol="0">
            <a:spAutoFit/>
          </a:bodyPr>
          <a:lstStyle/>
          <a:p>
            <a:pPr algn="ctr"/>
            <a:r>
              <a:rPr lang="en-US" sz="1011" dirty="0">
                <a:latin typeface="Century Gothic" panose="020B0502020202020204" pitchFamily="34" charset="0"/>
              </a:rPr>
              <a:t>Autumn Term </a:t>
            </a:r>
          </a:p>
        </p:txBody>
      </p:sp>
      <p:sp>
        <p:nvSpPr>
          <p:cNvPr id="100" name="TextBox 99">
            <a:extLst>
              <a:ext uri="{FF2B5EF4-FFF2-40B4-BE49-F238E27FC236}">
                <a16:creationId xmlns:a16="http://schemas.microsoft.com/office/drawing/2014/main" id="{D9D78247-8A19-9349-B604-DD5C73F9FC00}"/>
              </a:ext>
            </a:extLst>
          </p:cNvPr>
          <p:cNvSpPr txBox="1"/>
          <p:nvPr/>
        </p:nvSpPr>
        <p:spPr>
          <a:xfrm>
            <a:off x="2077993" y="4010889"/>
            <a:ext cx="2761352" cy="247888"/>
          </a:xfrm>
          <a:prstGeom prst="rect">
            <a:avLst/>
          </a:prstGeom>
          <a:noFill/>
        </p:spPr>
        <p:txBody>
          <a:bodyPr wrap="square" rtlCol="0">
            <a:spAutoFit/>
          </a:bodyPr>
          <a:lstStyle/>
          <a:p>
            <a:pPr algn="ctr"/>
            <a:r>
              <a:rPr lang="en-US" sz="1011" dirty="0">
                <a:latin typeface="Century Gothic" panose="020B0502020202020204" pitchFamily="34" charset="0"/>
              </a:rPr>
              <a:t>Summer Term </a:t>
            </a:r>
          </a:p>
        </p:txBody>
      </p:sp>
      <p:sp>
        <p:nvSpPr>
          <p:cNvPr id="103" name="TextBox 102">
            <a:extLst>
              <a:ext uri="{FF2B5EF4-FFF2-40B4-BE49-F238E27FC236}">
                <a16:creationId xmlns:a16="http://schemas.microsoft.com/office/drawing/2014/main" id="{0BCAE5E7-1541-C34A-8564-839BC4AEF26E}"/>
              </a:ext>
            </a:extLst>
          </p:cNvPr>
          <p:cNvSpPr txBox="1"/>
          <p:nvPr/>
        </p:nvSpPr>
        <p:spPr>
          <a:xfrm>
            <a:off x="1970025" y="6183042"/>
            <a:ext cx="2855845" cy="247888"/>
          </a:xfrm>
          <a:prstGeom prst="rect">
            <a:avLst/>
          </a:prstGeom>
          <a:noFill/>
        </p:spPr>
        <p:txBody>
          <a:bodyPr wrap="square" rtlCol="0">
            <a:spAutoFit/>
          </a:bodyPr>
          <a:lstStyle/>
          <a:p>
            <a:pPr algn="ctr"/>
            <a:r>
              <a:rPr lang="en-US" sz="1011" dirty="0">
                <a:latin typeface="Century Gothic" panose="020B0502020202020204" pitchFamily="34" charset="0"/>
              </a:rPr>
              <a:t>Spring Term </a:t>
            </a:r>
          </a:p>
        </p:txBody>
      </p:sp>
      <p:sp>
        <p:nvSpPr>
          <p:cNvPr id="37" name="TextBox 36">
            <a:extLst>
              <a:ext uri="{FF2B5EF4-FFF2-40B4-BE49-F238E27FC236}">
                <a16:creationId xmlns:a16="http://schemas.microsoft.com/office/drawing/2014/main" id="{3EE6D267-23AA-EB48-AF7B-D18A1EC946B9}"/>
              </a:ext>
            </a:extLst>
          </p:cNvPr>
          <p:cNvSpPr txBox="1"/>
          <p:nvPr/>
        </p:nvSpPr>
        <p:spPr>
          <a:xfrm>
            <a:off x="1755311" y="2938782"/>
            <a:ext cx="3388903" cy="247888"/>
          </a:xfrm>
          <a:prstGeom prst="rect">
            <a:avLst/>
          </a:prstGeom>
          <a:noFill/>
        </p:spPr>
        <p:txBody>
          <a:bodyPr wrap="square" rtlCol="0">
            <a:spAutoFit/>
          </a:bodyPr>
          <a:lstStyle/>
          <a:p>
            <a:pPr algn="ctr"/>
            <a:r>
              <a:rPr lang="en-US" sz="1011" dirty="0">
                <a:latin typeface="Century Gothic" panose="020B0502020202020204" pitchFamily="34" charset="0"/>
              </a:rPr>
              <a:t>Summer Term </a:t>
            </a:r>
          </a:p>
        </p:txBody>
      </p:sp>
      <p:grpSp>
        <p:nvGrpSpPr>
          <p:cNvPr id="49" name="Group 48">
            <a:extLst>
              <a:ext uri="{FF2B5EF4-FFF2-40B4-BE49-F238E27FC236}">
                <a16:creationId xmlns:a16="http://schemas.microsoft.com/office/drawing/2014/main" id="{C647092E-5D28-FF4A-833E-79BBEEA74788}"/>
              </a:ext>
            </a:extLst>
          </p:cNvPr>
          <p:cNvGrpSpPr/>
          <p:nvPr/>
        </p:nvGrpSpPr>
        <p:grpSpPr>
          <a:xfrm>
            <a:off x="2131823" y="1829847"/>
            <a:ext cx="2082280" cy="333822"/>
            <a:chOff x="2767510" y="3273248"/>
            <a:chExt cx="3708060" cy="594460"/>
          </a:xfrm>
        </p:grpSpPr>
        <p:sp>
          <p:nvSpPr>
            <p:cNvPr id="205" name="TextBox 204">
              <a:extLst>
                <a:ext uri="{FF2B5EF4-FFF2-40B4-BE49-F238E27FC236}">
                  <a16:creationId xmlns:a16="http://schemas.microsoft.com/office/drawing/2014/main" id="{DA387A55-7789-A34F-867D-72AA9CFF66F4}"/>
                </a:ext>
              </a:extLst>
            </p:cNvPr>
            <p:cNvSpPr txBox="1"/>
            <p:nvPr/>
          </p:nvSpPr>
          <p:spPr>
            <a:xfrm>
              <a:off x="2767510" y="3345750"/>
              <a:ext cx="3145298" cy="441431"/>
            </a:xfrm>
            <a:prstGeom prst="rect">
              <a:avLst/>
            </a:prstGeom>
            <a:noFill/>
          </p:spPr>
          <p:txBody>
            <a:bodyPr wrap="square" rtlCol="0">
              <a:spAutoFit/>
            </a:bodyPr>
            <a:lstStyle/>
            <a:p>
              <a:pPr algn="ctr"/>
              <a:r>
                <a:rPr lang="en-US" sz="1011" b="1" dirty="0">
                  <a:solidFill>
                    <a:schemeClr val="bg1"/>
                  </a:solidFill>
                  <a:latin typeface="Century Gothic" panose="020B0502020202020204" pitchFamily="34" charset="0"/>
                </a:rPr>
                <a:t>Preparation for Next Year</a:t>
              </a:r>
            </a:p>
          </p:txBody>
        </p:sp>
        <p:pic>
          <p:nvPicPr>
            <p:cNvPr id="26" name="Picture 25">
              <a:extLst>
                <a:ext uri="{FF2B5EF4-FFF2-40B4-BE49-F238E27FC236}">
                  <a16:creationId xmlns:a16="http://schemas.microsoft.com/office/drawing/2014/main" id="{8F5EA6D6-9AE2-CA49-9740-E7BDBB5E65DD}"/>
                </a:ext>
              </a:extLst>
            </p:cNvPr>
            <p:cNvPicPr>
              <a:picLocks noChangeAspect="1"/>
            </p:cNvPicPr>
            <p:nvPr/>
          </p:nvPicPr>
          <p:blipFill>
            <a:blip r:embed="rId3">
              <a:lum bright="70000" contrast="-70000"/>
            </a:blip>
            <a:stretch>
              <a:fillRect/>
            </a:stretch>
          </p:blipFill>
          <p:spPr>
            <a:xfrm>
              <a:off x="5881110" y="3273248"/>
              <a:ext cx="594460" cy="594460"/>
            </a:xfrm>
            <a:prstGeom prst="rect">
              <a:avLst/>
            </a:prstGeom>
          </p:spPr>
        </p:pic>
      </p:grpSp>
      <p:pic>
        <p:nvPicPr>
          <p:cNvPr id="29" name="Picture 28">
            <a:extLst>
              <a:ext uri="{FF2B5EF4-FFF2-40B4-BE49-F238E27FC236}">
                <a16:creationId xmlns:a16="http://schemas.microsoft.com/office/drawing/2014/main" id="{FE7164C3-7825-DB4C-B5C0-D75D2758DF35}"/>
              </a:ext>
            </a:extLst>
          </p:cNvPr>
          <p:cNvPicPr>
            <a:picLocks noChangeAspect="1"/>
          </p:cNvPicPr>
          <p:nvPr/>
        </p:nvPicPr>
        <p:blipFill>
          <a:blip r:embed="rId4">
            <a:lum bright="70000" contrast="-70000"/>
          </a:blip>
          <a:stretch>
            <a:fillRect/>
          </a:stretch>
        </p:blipFill>
        <p:spPr>
          <a:xfrm>
            <a:off x="663530" y="132768"/>
            <a:ext cx="390272" cy="390272"/>
          </a:xfrm>
          <a:prstGeom prst="rect">
            <a:avLst/>
          </a:prstGeom>
        </p:spPr>
      </p:pic>
      <p:grpSp>
        <p:nvGrpSpPr>
          <p:cNvPr id="53" name="Group 52">
            <a:extLst>
              <a:ext uri="{FF2B5EF4-FFF2-40B4-BE49-F238E27FC236}">
                <a16:creationId xmlns:a16="http://schemas.microsoft.com/office/drawing/2014/main" id="{65E6AEEB-B424-774F-AB09-F189ACF79ADC}"/>
              </a:ext>
            </a:extLst>
          </p:cNvPr>
          <p:cNvGrpSpPr/>
          <p:nvPr/>
        </p:nvGrpSpPr>
        <p:grpSpPr>
          <a:xfrm>
            <a:off x="727270" y="721285"/>
            <a:ext cx="4774462" cy="429886"/>
            <a:chOff x="120849" y="1286442"/>
            <a:chExt cx="8502217" cy="765528"/>
          </a:xfrm>
        </p:grpSpPr>
        <p:sp>
          <p:nvSpPr>
            <p:cNvPr id="13" name="Rectangle 12"/>
            <p:cNvSpPr/>
            <p:nvPr/>
          </p:nvSpPr>
          <p:spPr>
            <a:xfrm>
              <a:off x="1315628" y="1362958"/>
              <a:ext cx="6204976" cy="646464"/>
            </a:xfrm>
            <a:prstGeom prst="rect">
              <a:avLst/>
            </a:prstGeom>
            <a:noFill/>
          </p:spPr>
          <p:txBody>
            <a:bodyPr wrap="none" lIns="51349" tIns="25674" rIns="51349" bIns="25674">
              <a:spAutoFit/>
            </a:bodyPr>
            <a:lstStyle/>
            <a:p>
              <a:pPr algn="ctr"/>
              <a:r>
                <a:rPr lang="en-US" sz="2022" dirty="0">
                  <a:ln w="0"/>
                  <a:solidFill>
                    <a:schemeClr val="bg1"/>
                  </a:solidFill>
                  <a:effectLst>
                    <a:outerShdw blurRad="38100" dist="19050" dir="2700000" algn="tl" rotWithShape="0">
                      <a:schemeClr val="dk1">
                        <a:alpha val="40000"/>
                      </a:schemeClr>
                    </a:outerShdw>
                  </a:effectLst>
                  <a:latin typeface="Century Gothic" panose="020B0502020202020204" pitchFamily="34" charset="0"/>
                  <a:sym typeface="Wingdings" panose="05000000000000000000" pitchFamily="2" charset="2"/>
                </a:rPr>
                <a:t> </a:t>
              </a:r>
              <a:r>
                <a:rPr lang="en-US" sz="2022" dirty="0">
                  <a:ln w="0"/>
                  <a:solidFill>
                    <a:schemeClr val="bg1"/>
                  </a:solidFill>
                  <a:effectLst>
                    <a:outerShdw blurRad="38100" dist="19050" dir="2700000" algn="tl" rotWithShape="0">
                      <a:schemeClr val="dk1">
                        <a:alpha val="40000"/>
                      </a:schemeClr>
                    </a:outerShdw>
                  </a:effectLst>
                  <a:latin typeface="Century Gothic" panose="020B0502020202020204" pitchFamily="34" charset="0"/>
                </a:rPr>
                <a:t>This way to beyond school</a:t>
              </a:r>
            </a:p>
          </p:txBody>
        </p:sp>
        <p:pic>
          <p:nvPicPr>
            <p:cNvPr id="30" name="Picture 29">
              <a:extLst>
                <a:ext uri="{FF2B5EF4-FFF2-40B4-BE49-F238E27FC236}">
                  <a16:creationId xmlns:a16="http://schemas.microsoft.com/office/drawing/2014/main" id="{8A2EF78B-4251-204A-A07E-CCBF79CFCFE2}"/>
                </a:ext>
              </a:extLst>
            </p:cNvPr>
            <p:cNvPicPr>
              <a:picLocks noChangeAspect="1"/>
            </p:cNvPicPr>
            <p:nvPr/>
          </p:nvPicPr>
          <p:blipFill>
            <a:blip r:embed="rId5">
              <a:lum bright="70000" contrast="-70000"/>
            </a:blip>
            <a:stretch>
              <a:fillRect/>
            </a:stretch>
          </p:blipFill>
          <p:spPr>
            <a:xfrm>
              <a:off x="7888119" y="1317023"/>
              <a:ext cx="734947" cy="734947"/>
            </a:xfrm>
            <a:prstGeom prst="rect">
              <a:avLst/>
            </a:prstGeom>
          </p:spPr>
        </p:pic>
        <p:pic>
          <p:nvPicPr>
            <p:cNvPr id="31" name="Picture 30">
              <a:extLst>
                <a:ext uri="{FF2B5EF4-FFF2-40B4-BE49-F238E27FC236}">
                  <a16:creationId xmlns:a16="http://schemas.microsoft.com/office/drawing/2014/main" id="{666170DF-04F1-B84D-83A6-261D5E66C28D}"/>
                </a:ext>
              </a:extLst>
            </p:cNvPr>
            <p:cNvPicPr>
              <a:picLocks noChangeAspect="1"/>
            </p:cNvPicPr>
            <p:nvPr/>
          </p:nvPicPr>
          <p:blipFill>
            <a:blip r:embed="rId6">
              <a:lum bright="70000" contrast="-70000"/>
            </a:blip>
            <a:stretch>
              <a:fillRect/>
            </a:stretch>
          </p:blipFill>
          <p:spPr>
            <a:xfrm>
              <a:off x="120849" y="1286442"/>
              <a:ext cx="878708" cy="734947"/>
            </a:xfrm>
            <a:prstGeom prst="rect">
              <a:avLst/>
            </a:prstGeom>
            <a:noFill/>
            <a:ln>
              <a:noFill/>
            </a:ln>
          </p:spPr>
        </p:pic>
      </p:grpSp>
      <p:pic>
        <p:nvPicPr>
          <p:cNvPr id="2" name="Picture 2">
            <a:extLst>
              <a:ext uri="{FF2B5EF4-FFF2-40B4-BE49-F238E27FC236}">
                <a16:creationId xmlns:a16="http://schemas.microsoft.com/office/drawing/2014/main" id="{6C3DDC70-301D-41E2-803C-CFE035B1CB4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73992" y="1147251"/>
            <a:ext cx="628041" cy="628041"/>
          </a:xfrm>
          <a:prstGeom prst="rect">
            <a:avLst/>
          </a:prstGeom>
          <a:noFill/>
          <a:extLst>
            <a:ext uri="{909E8E84-426E-40DD-AFC4-6F175D3DCCD1}">
              <a14:hiddenFill xmlns:a14="http://schemas.microsoft.com/office/drawing/2010/main">
                <a:solidFill>
                  <a:srgbClr val="FFFFFF"/>
                </a:solidFill>
              </a14:hiddenFill>
            </a:ext>
          </a:extLst>
        </p:spPr>
      </p:pic>
      <p:sp>
        <p:nvSpPr>
          <p:cNvPr id="75" name="TextBox 74">
            <a:extLst>
              <a:ext uri="{FF2B5EF4-FFF2-40B4-BE49-F238E27FC236}">
                <a16:creationId xmlns:a16="http://schemas.microsoft.com/office/drawing/2014/main" id="{DB8C7170-6B75-4E8F-A908-731D7FC1B492}"/>
              </a:ext>
            </a:extLst>
          </p:cNvPr>
          <p:cNvSpPr txBox="1"/>
          <p:nvPr/>
        </p:nvSpPr>
        <p:spPr>
          <a:xfrm>
            <a:off x="1755312" y="8365822"/>
            <a:ext cx="3148429" cy="247888"/>
          </a:xfrm>
          <a:prstGeom prst="rect">
            <a:avLst/>
          </a:prstGeom>
          <a:noFill/>
        </p:spPr>
        <p:txBody>
          <a:bodyPr wrap="square" rtlCol="0">
            <a:spAutoFit/>
          </a:bodyPr>
          <a:lstStyle/>
          <a:p>
            <a:pPr algn="ctr"/>
            <a:r>
              <a:rPr lang="en-US" sz="1011" dirty="0">
                <a:latin typeface="Century Gothic" panose="020B0502020202020204" pitchFamily="34" charset="0"/>
              </a:rPr>
              <a:t>Autumn Term</a:t>
            </a:r>
          </a:p>
        </p:txBody>
      </p:sp>
      <p:sp>
        <p:nvSpPr>
          <p:cNvPr id="77" name="TextBox 76">
            <a:extLst>
              <a:ext uri="{FF2B5EF4-FFF2-40B4-BE49-F238E27FC236}">
                <a16:creationId xmlns:a16="http://schemas.microsoft.com/office/drawing/2014/main" id="{CD0572D0-CE8A-4091-ABB3-3A359BA84E93}"/>
              </a:ext>
            </a:extLst>
          </p:cNvPr>
          <p:cNvSpPr txBox="1"/>
          <p:nvPr/>
        </p:nvSpPr>
        <p:spPr>
          <a:xfrm>
            <a:off x="676528" y="5082581"/>
            <a:ext cx="5427311" cy="247888"/>
          </a:xfrm>
          <a:prstGeom prst="rect">
            <a:avLst/>
          </a:prstGeom>
          <a:noFill/>
        </p:spPr>
        <p:txBody>
          <a:bodyPr wrap="square" rtlCol="0">
            <a:spAutoFit/>
          </a:bodyPr>
          <a:lstStyle/>
          <a:p>
            <a:pPr algn="ctr"/>
            <a:r>
              <a:rPr lang="en-US" sz="1011" dirty="0">
                <a:latin typeface="Century Gothic" panose="020B0502020202020204" pitchFamily="34" charset="0"/>
              </a:rPr>
              <a:t>Spring Term 2</a:t>
            </a:r>
          </a:p>
        </p:txBody>
      </p:sp>
      <p:sp>
        <p:nvSpPr>
          <p:cNvPr id="79" name="TextBox 78">
            <a:extLst>
              <a:ext uri="{FF2B5EF4-FFF2-40B4-BE49-F238E27FC236}">
                <a16:creationId xmlns:a16="http://schemas.microsoft.com/office/drawing/2014/main" id="{911F9260-EF34-4C0A-B4AB-03DF4502E5A6}"/>
              </a:ext>
            </a:extLst>
          </p:cNvPr>
          <p:cNvSpPr txBox="1"/>
          <p:nvPr/>
        </p:nvSpPr>
        <p:spPr>
          <a:xfrm>
            <a:off x="822279" y="8835320"/>
            <a:ext cx="4655170" cy="430887"/>
          </a:xfrm>
          <a:prstGeom prst="rect">
            <a:avLst/>
          </a:prstGeom>
          <a:solidFill>
            <a:schemeClr val="bg1">
              <a:lumMod val="95000"/>
            </a:schemeClr>
          </a:solidFill>
        </p:spPr>
        <p:txBody>
          <a:bodyPr wrap="square" rtlCol="0">
            <a:spAutoFit/>
          </a:bodyPr>
          <a:lstStyle/>
          <a:p>
            <a:pPr algn="ctr"/>
            <a:r>
              <a:rPr lang="en-GB" sz="800" b="1" dirty="0">
                <a:latin typeface="Century Gothic" panose="020B0502020202020204" pitchFamily="34" charset="0"/>
              </a:rPr>
              <a:t>Building on Year 12</a:t>
            </a:r>
          </a:p>
          <a:p>
            <a:pPr algn="ctr"/>
            <a:r>
              <a:rPr lang="en-GB" sz="700" dirty="0">
                <a:latin typeface="Century Gothic" panose="020B0502020202020204" pitchFamily="34" charset="0"/>
              </a:rPr>
              <a:t>Students will enter Y13 having a firm grounding in mechanics, electricity, Waves, Particles and experimental techniques including dealing with uncertainties</a:t>
            </a:r>
            <a:endParaRPr lang="en-GB" sz="700" b="1" dirty="0">
              <a:solidFill>
                <a:srgbClr val="7030A0"/>
              </a:solidFill>
              <a:latin typeface="Century Gothic" panose="020B0502020202020204" pitchFamily="34" charset="0"/>
            </a:endParaRPr>
          </a:p>
        </p:txBody>
      </p:sp>
      <p:pic>
        <p:nvPicPr>
          <p:cNvPr id="38" name="Graphic 37" descr="Classroom">
            <a:extLst>
              <a:ext uri="{FF2B5EF4-FFF2-40B4-BE49-F238E27FC236}">
                <a16:creationId xmlns:a16="http://schemas.microsoft.com/office/drawing/2014/main" id="{70C10232-1046-4E32-BD9D-514D28A0714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477449" y="8905436"/>
            <a:ext cx="398379" cy="398379"/>
          </a:xfrm>
          <a:prstGeom prst="rect">
            <a:avLst/>
          </a:prstGeom>
        </p:spPr>
      </p:pic>
      <p:pic>
        <p:nvPicPr>
          <p:cNvPr id="46" name="Graphic 45" descr="Books">
            <a:extLst>
              <a:ext uri="{FF2B5EF4-FFF2-40B4-BE49-F238E27FC236}">
                <a16:creationId xmlns:a16="http://schemas.microsoft.com/office/drawing/2014/main" id="{A266D02D-BF39-4E53-821A-3D9222AEB5EF}"/>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054720" y="1276519"/>
            <a:ext cx="356418" cy="356418"/>
          </a:xfrm>
          <a:prstGeom prst="rect">
            <a:avLst/>
          </a:prstGeom>
        </p:spPr>
      </p:pic>
      <p:pic>
        <p:nvPicPr>
          <p:cNvPr id="54" name="Picture 53">
            <a:extLst>
              <a:ext uri="{FF2B5EF4-FFF2-40B4-BE49-F238E27FC236}">
                <a16:creationId xmlns:a16="http://schemas.microsoft.com/office/drawing/2014/main" id="{A7F98675-9B1C-417B-9F50-CAED4F602F45}"/>
              </a:ext>
            </a:extLst>
          </p:cNvPr>
          <p:cNvPicPr>
            <a:picLocks noChangeAspect="1"/>
          </p:cNvPicPr>
          <p:nvPr/>
        </p:nvPicPr>
        <p:blipFill>
          <a:blip r:embed="rId3">
            <a:lum bright="70000" contrast="-70000"/>
          </a:blip>
          <a:stretch>
            <a:fillRect/>
          </a:stretch>
        </p:blipFill>
        <p:spPr>
          <a:xfrm>
            <a:off x="886891" y="4022517"/>
            <a:ext cx="333822" cy="333822"/>
          </a:xfrm>
          <a:prstGeom prst="rect">
            <a:avLst/>
          </a:prstGeom>
        </p:spPr>
      </p:pic>
      <p:pic>
        <p:nvPicPr>
          <p:cNvPr id="92" name="Picture 91">
            <a:extLst>
              <a:ext uri="{FF2B5EF4-FFF2-40B4-BE49-F238E27FC236}">
                <a16:creationId xmlns:a16="http://schemas.microsoft.com/office/drawing/2014/main" id="{8C74FB22-28AF-4783-AA10-6F4043C102E5}"/>
              </a:ext>
            </a:extLst>
          </p:cNvPr>
          <p:cNvPicPr>
            <a:picLocks noChangeAspect="1"/>
          </p:cNvPicPr>
          <p:nvPr/>
        </p:nvPicPr>
        <p:blipFill>
          <a:blip r:embed="rId12"/>
          <a:stretch>
            <a:fillRect/>
          </a:stretch>
        </p:blipFill>
        <p:spPr>
          <a:xfrm>
            <a:off x="65720" y="0"/>
            <a:ext cx="1513119" cy="455330"/>
          </a:xfrm>
          <a:prstGeom prst="rect">
            <a:avLst/>
          </a:prstGeom>
        </p:spPr>
      </p:pic>
      <p:sp>
        <p:nvSpPr>
          <p:cNvPr id="14" name="Rectangle 13">
            <a:extLst>
              <a:ext uri="{FF2B5EF4-FFF2-40B4-BE49-F238E27FC236}">
                <a16:creationId xmlns:a16="http://schemas.microsoft.com/office/drawing/2014/main" id="{FFBC5294-07CE-311A-EE0F-9C7B4E588E00}"/>
              </a:ext>
            </a:extLst>
          </p:cNvPr>
          <p:cNvSpPr/>
          <p:nvPr/>
        </p:nvSpPr>
        <p:spPr>
          <a:xfrm>
            <a:off x="755968" y="6585070"/>
            <a:ext cx="1717987" cy="339261"/>
          </a:xfrm>
          <a:prstGeom prst="rect">
            <a:avLst/>
          </a:prstGeom>
          <a:solidFill>
            <a:schemeClr val="accent3">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800" dirty="0">
                <a:solidFill>
                  <a:schemeClr val="tx1"/>
                </a:solidFill>
                <a:latin typeface="Arial" panose="020B0604020202020204" pitchFamily="34" charset="0"/>
                <a:cs typeface="Arial" panose="020B0604020202020204" pitchFamily="34" charset="0"/>
              </a:rPr>
              <a:t>Simple Harmonic Motion</a:t>
            </a:r>
          </a:p>
        </p:txBody>
      </p:sp>
      <p:sp>
        <p:nvSpPr>
          <p:cNvPr id="15" name="Rectangle 14">
            <a:extLst>
              <a:ext uri="{FF2B5EF4-FFF2-40B4-BE49-F238E27FC236}">
                <a16:creationId xmlns:a16="http://schemas.microsoft.com/office/drawing/2014/main" id="{CF7F1624-40AB-3F30-14AA-267E0261A8B2}"/>
              </a:ext>
            </a:extLst>
          </p:cNvPr>
          <p:cNvSpPr/>
          <p:nvPr/>
        </p:nvSpPr>
        <p:spPr>
          <a:xfrm>
            <a:off x="2590768" y="6584638"/>
            <a:ext cx="1717987" cy="637214"/>
          </a:xfrm>
          <a:prstGeom prst="rect">
            <a:avLst/>
          </a:prstGeom>
          <a:solidFill>
            <a:schemeClr val="accent3">
              <a:lumMod val="60000"/>
              <a:lumOff val="4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800" dirty="0">
                <a:solidFill>
                  <a:schemeClr val="tx1"/>
                </a:solidFill>
                <a:latin typeface="Arial" panose="020B0604020202020204" pitchFamily="34" charset="0"/>
                <a:cs typeface="Arial" panose="020B0604020202020204" pitchFamily="34" charset="0"/>
              </a:rPr>
              <a:t>Gravitational Fields and Electric Fields</a:t>
            </a:r>
          </a:p>
        </p:txBody>
      </p:sp>
      <p:sp>
        <p:nvSpPr>
          <p:cNvPr id="20" name="Rectangle 19">
            <a:extLst>
              <a:ext uri="{FF2B5EF4-FFF2-40B4-BE49-F238E27FC236}">
                <a16:creationId xmlns:a16="http://schemas.microsoft.com/office/drawing/2014/main" id="{3D353E34-8FB7-08AE-56B0-C9420A17DC1A}"/>
              </a:ext>
            </a:extLst>
          </p:cNvPr>
          <p:cNvSpPr/>
          <p:nvPr/>
        </p:nvSpPr>
        <p:spPr>
          <a:xfrm>
            <a:off x="742483" y="7716645"/>
            <a:ext cx="5053892" cy="526756"/>
          </a:xfrm>
          <a:prstGeom prst="rect">
            <a:avLst/>
          </a:prstGeom>
          <a:solidFill>
            <a:schemeClr val="accent6">
              <a:lumMod val="20000"/>
              <a:lumOff val="8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800" dirty="0">
                <a:solidFill>
                  <a:schemeClr val="tx1"/>
                </a:solidFill>
              </a:rPr>
              <a:t>Study skills for KS5: Invest in a revision guide and scientific calculator, consolidate your notes after each lesson, follow the published weekly revision schedule, record practical work neatly in lab book, timed questions, use past papers and mark schemes. Review Year 12 work regularly.</a:t>
            </a:r>
            <a:endParaRPr lang="en-GB" sz="800" dirty="0">
              <a:solidFill>
                <a:schemeClr val="tx1"/>
              </a:solidFill>
              <a:latin typeface="Arial" panose="020B0604020202020204" pitchFamily="34" charset="0"/>
              <a:cs typeface="Arial" panose="020B0604020202020204" pitchFamily="34" charset="0"/>
            </a:endParaRPr>
          </a:p>
        </p:txBody>
      </p:sp>
      <p:sp>
        <p:nvSpPr>
          <p:cNvPr id="23" name="Rectangle 22">
            <a:extLst>
              <a:ext uri="{FF2B5EF4-FFF2-40B4-BE49-F238E27FC236}">
                <a16:creationId xmlns:a16="http://schemas.microsoft.com/office/drawing/2014/main" id="{1F5AFDA1-4AD0-2BC0-2B98-0CC4D2B59281}"/>
              </a:ext>
            </a:extLst>
          </p:cNvPr>
          <p:cNvSpPr/>
          <p:nvPr/>
        </p:nvSpPr>
        <p:spPr>
          <a:xfrm>
            <a:off x="2886544" y="4463299"/>
            <a:ext cx="1776670" cy="209663"/>
          </a:xfrm>
          <a:prstGeom prst="rect">
            <a:avLst/>
          </a:prstGeom>
          <a:solidFill>
            <a:schemeClr val="accent3">
              <a:lumMod val="60000"/>
              <a:lumOff val="4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20" dirty="0">
                <a:solidFill>
                  <a:schemeClr val="tx1"/>
                </a:solidFill>
                <a:latin typeface="Century Gothic" panose="020B0502020202020204" pitchFamily="34" charset="0"/>
              </a:rPr>
              <a:t>capacitance</a:t>
            </a:r>
          </a:p>
        </p:txBody>
      </p:sp>
      <p:sp>
        <p:nvSpPr>
          <p:cNvPr id="24" name="Rectangle 23">
            <a:extLst>
              <a:ext uri="{FF2B5EF4-FFF2-40B4-BE49-F238E27FC236}">
                <a16:creationId xmlns:a16="http://schemas.microsoft.com/office/drawing/2014/main" id="{30A44BE2-BD74-DD47-E838-062480F2EA8C}"/>
              </a:ext>
            </a:extLst>
          </p:cNvPr>
          <p:cNvSpPr/>
          <p:nvPr/>
        </p:nvSpPr>
        <p:spPr>
          <a:xfrm>
            <a:off x="4758710" y="4468376"/>
            <a:ext cx="1776670" cy="535146"/>
          </a:xfrm>
          <a:prstGeom prst="rect">
            <a:avLst/>
          </a:prstGeom>
          <a:solidFill>
            <a:schemeClr val="accent1">
              <a:lumMod val="20000"/>
              <a:lumOff val="8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20" dirty="0">
                <a:solidFill>
                  <a:schemeClr val="tx1"/>
                </a:solidFill>
                <a:latin typeface="Century Gothic" panose="020B0502020202020204" pitchFamily="34" charset="0"/>
              </a:rPr>
              <a:t>Nuclear Physics</a:t>
            </a:r>
          </a:p>
        </p:txBody>
      </p:sp>
      <p:sp>
        <p:nvSpPr>
          <p:cNvPr id="28" name="Rectangle 27">
            <a:extLst>
              <a:ext uri="{FF2B5EF4-FFF2-40B4-BE49-F238E27FC236}">
                <a16:creationId xmlns:a16="http://schemas.microsoft.com/office/drawing/2014/main" id="{D30051A1-3DEE-D066-1365-1F4E86523A62}"/>
              </a:ext>
            </a:extLst>
          </p:cNvPr>
          <p:cNvSpPr/>
          <p:nvPr/>
        </p:nvSpPr>
        <p:spPr>
          <a:xfrm>
            <a:off x="740748" y="3351018"/>
            <a:ext cx="5094071" cy="608830"/>
          </a:xfrm>
          <a:prstGeom prst="rect">
            <a:avLst/>
          </a:prstGeom>
          <a:solidFill>
            <a:schemeClr val="accent6">
              <a:lumMod val="20000"/>
              <a:lumOff val="8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b="1" dirty="0">
                <a:solidFill>
                  <a:schemeClr val="tx1"/>
                </a:solidFill>
                <a:latin typeface="Century Gothic" panose="020B0502020202020204" pitchFamily="34" charset="0"/>
              </a:rPr>
              <a:t>Revision Techniques</a:t>
            </a:r>
          </a:p>
          <a:p>
            <a:pPr algn="ctr"/>
            <a:r>
              <a:rPr lang="en-GB" sz="620" dirty="0">
                <a:solidFill>
                  <a:schemeClr val="tx1"/>
                </a:solidFill>
                <a:latin typeface="Century Gothic" panose="020B0502020202020204" pitchFamily="34" charset="0"/>
              </a:rPr>
              <a:t>Revise over content covered so far. Make sure you practice exam skills and ensure you know your scientific key words. You will be tested on all the content learned over the course of the year ready to build on in Year 13. </a:t>
            </a:r>
          </a:p>
        </p:txBody>
      </p:sp>
      <p:sp>
        <p:nvSpPr>
          <p:cNvPr id="32" name="Rectangle 31">
            <a:extLst>
              <a:ext uri="{FF2B5EF4-FFF2-40B4-BE49-F238E27FC236}">
                <a16:creationId xmlns:a16="http://schemas.microsoft.com/office/drawing/2014/main" id="{4F2EE6C3-746C-0594-2FE2-697B4E8EB6F6}"/>
              </a:ext>
            </a:extLst>
          </p:cNvPr>
          <p:cNvSpPr/>
          <p:nvPr/>
        </p:nvSpPr>
        <p:spPr>
          <a:xfrm>
            <a:off x="1291072" y="2260666"/>
            <a:ext cx="1468623" cy="550433"/>
          </a:xfrm>
          <a:prstGeom prst="rect">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20" dirty="0" err="1">
                <a:solidFill>
                  <a:schemeClr val="tx1"/>
                </a:solidFill>
                <a:latin typeface="Century Gothic" panose="020B0502020202020204" pitchFamily="34" charset="0"/>
              </a:rPr>
              <a:t>Asrophysisc</a:t>
            </a:r>
            <a:endParaRPr lang="en-GB" sz="620" dirty="0">
              <a:solidFill>
                <a:schemeClr val="tx1"/>
              </a:solidFill>
              <a:latin typeface="Century Gothic" panose="020B0502020202020204" pitchFamily="34" charset="0"/>
            </a:endParaRPr>
          </a:p>
        </p:txBody>
      </p:sp>
      <p:sp>
        <p:nvSpPr>
          <p:cNvPr id="33" name="Rectangle 32">
            <a:extLst>
              <a:ext uri="{FF2B5EF4-FFF2-40B4-BE49-F238E27FC236}">
                <a16:creationId xmlns:a16="http://schemas.microsoft.com/office/drawing/2014/main" id="{F058827E-3E35-429B-2460-835CF40ED4E2}"/>
              </a:ext>
            </a:extLst>
          </p:cNvPr>
          <p:cNvSpPr/>
          <p:nvPr/>
        </p:nvSpPr>
        <p:spPr>
          <a:xfrm>
            <a:off x="3522780" y="2350745"/>
            <a:ext cx="1784474" cy="373158"/>
          </a:xfrm>
          <a:prstGeom prst="rect">
            <a:avLst/>
          </a:prstGeom>
          <a:solidFill>
            <a:schemeClr val="accent5">
              <a:lumMod val="40000"/>
              <a:lumOff val="60000"/>
            </a:schemeClr>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latin typeface="Century Gothic" panose="020B0502020202020204" pitchFamily="34" charset="0"/>
              </a:rPr>
              <a:t>EXAMS</a:t>
            </a:r>
            <a:endParaRPr lang="en-GB" sz="1200" dirty="0">
              <a:solidFill>
                <a:schemeClr val="tx1"/>
              </a:solidFill>
              <a:latin typeface="Century Gothic" panose="020B0502020202020204" pitchFamily="34" charset="0"/>
            </a:endParaRPr>
          </a:p>
        </p:txBody>
      </p:sp>
      <p:sp>
        <p:nvSpPr>
          <p:cNvPr id="34" name="Rectangle 33">
            <a:extLst>
              <a:ext uri="{FF2B5EF4-FFF2-40B4-BE49-F238E27FC236}">
                <a16:creationId xmlns:a16="http://schemas.microsoft.com/office/drawing/2014/main" id="{ACB89152-F746-E5D4-6268-0708513B21FB}"/>
              </a:ext>
            </a:extLst>
          </p:cNvPr>
          <p:cNvSpPr/>
          <p:nvPr/>
        </p:nvSpPr>
        <p:spPr>
          <a:xfrm>
            <a:off x="1970025" y="1185620"/>
            <a:ext cx="2648303" cy="550433"/>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b="1" dirty="0">
                <a:solidFill>
                  <a:schemeClr val="tx1"/>
                </a:solidFill>
                <a:latin typeface="Century Gothic" panose="020B0502020202020204" pitchFamily="34" charset="0"/>
              </a:rPr>
              <a:t>Next steps in Science…</a:t>
            </a:r>
            <a:r>
              <a:rPr lang="en-GB" sz="620" dirty="0">
                <a:solidFill>
                  <a:schemeClr val="tx1"/>
                </a:solidFill>
                <a:latin typeface="Century Gothic" panose="020B0502020202020204" pitchFamily="34" charset="0"/>
              </a:rPr>
              <a:t>HE: Engineering,</a:t>
            </a:r>
          </a:p>
          <a:p>
            <a:pPr algn="ctr"/>
            <a:r>
              <a:rPr lang="en-GB" sz="620" dirty="0">
                <a:solidFill>
                  <a:schemeClr val="tx1"/>
                </a:solidFill>
                <a:latin typeface="Century Gothic" panose="020B0502020202020204" pitchFamily="34" charset="0"/>
              </a:rPr>
              <a:t>Astrophysics, </a:t>
            </a:r>
            <a:r>
              <a:rPr lang="en-GB" sz="620" dirty="0" err="1">
                <a:solidFill>
                  <a:schemeClr val="tx1"/>
                </a:solidFill>
                <a:latin typeface="Century Gothic" panose="020B0502020202020204" pitchFamily="34" charset="0"/>
              </a:rPr>
              <a:t>ArchitecturenApprenticeship</a:t>
            </a:r>
            <a:r>
              <a:rPr lang="en-GB" sz="620" dirty="0">
                <a:solidFill>
                  <a:schemeClr val="tx1"/>
                </a:solidFill>
                <a:latin typeface="Century Gothic" panose="020B0502020202020204" pitchFamily="34" charset="0"/>
              </a:rPr>
              <a:t>:</a:t>
            </a:r>
          </a:p>
          <a:p>
            <a:pPr algn="ctr"/>
            <a:r>
              <a:rPr lang="en-GB" sz="620" dirty="0">
                <a:solidFill>
                  <a:schemeClr val="tx1"/>
                </a:solidFill>
                <a:latin typeface="Century Gothic" panose="020B0502020202020204" pitchFamily="34" charset="0"/>
              </a:rPr>
              <a:t>Engineering, Manufacturing. Career: Acoustic Engineer,</a:t>
            </a:r>
          </a:p>
          <a:p>
            <a:pPr algn="ctr"/>
            <a:r>
              <a:rPr lang="en-GB" sz="620" dirty="0">
                <a:solidFill>
                  <a:schemeClr val="tx1"/>
                </a:solidFill>
                <a:latin typeface="Century Gothic" panose="020B0502020202020204" pitchFamily="34" charset="0"/>
              </a:rPr>
              <a:t>Meteorologist, Radiation Protection, clinical scientist, Astronomer </a:t>
            </a:r>
          </a:p>
          <a:p>
            <a:pPr algn="ctr"/>
            <a:endParaRPr lang="en-GB" sz="620" dirty="0">
              <a:solidFill>
                <a:schemeClr val="tx1"/>
              </a:solidFill>
              <a:latin typeface="Century Gothic" panose="020B0502020202020204" pitchFamily="34" charset="0"/>
            </a:endParaRPr>
          </a:p>
        </p:txBody>
      </p:sp>
      <p:pic>
        <p:nvPicPr>
          <p:cNvPr id="61" name="Picture 60">
            <a:extLst>
              <a:ext uri="{FF2B5EF4-FFF2-40B4-BE49-F238E27FC236}">
                <a16:creationId xmlns:a16="http://schemas.microsoft.com/office/drawing/2014/main" id="{38ED9155-16AB-E411-B3F7-BE3078295C31}"/>
              </a:ext>
            </a:extLst>
          </p:cNvPr>
          <p:cNvPicPr>
            <a:picLocks noChangeAspect="1"/>
          </p:cNvPicPr>
          <p:nvPr/>
        </p:nvPicPr>
        <p:blipFill rotWithShape="1">
          <a:blip r:embed="rId13"/>
          <a:srcRect l="9197" t="4831" r="7613" b="24943"/>
          <a:stretch/>
        </p:blipFill>
        <p:spPr>
          <a:xfrm>
            <a:off x="5439228" y="2205147"/>
            <a:ext cx="601257" cy="507557"/>
          </a:xfrm>
          <a:prstGeom prst="rect">
            <a:avLst/>
          </a:prstGeom>
        </p:spPr>
      </p:pic>
      <p:sp>
        <p:nvSpPr>
          <p:cNvPr id="55" name="Rectangle 54">
            <a:extLst>
              <a:ext uri="{FF2B5EF4-FFF2-40B4-BE49-F238E27FC236}">
                <a16:creationId xmlns:a16="http://schemas.microsoft.com/office/drawing/2014/main" id="{B422AF8A-8971-4400-AD96-9DE0DFD55D3F}"/>
              </a:ext>
            </a:extLst>
          </p:cNvPr>
          <p:cNvSpPr/>
          <p:nvPr/>
        </p:nvSpPr>
        <p:spPr>
          <a:xfrm>
            <a:off x="4381362" y="6607097"/>
            <a:ext cx="1717987" cy="592295"/>
          </a:xfrm>
          <a:prstGeom prst="rect">
            <a:avLst/>
          </a:prstGeom>
          <a:solidFill>
            <a:schemeClr val="accent3">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800" dirty="0">
                <a:solidFill>
                  <a:schemeClr val="tx1"/>
                </a:solidFill>
                <a:latin typeface="Arial" panose="020B0604020202020204" pitchFamily="34" charset="0"/>
                <a:cs typeface="Arial" panose="020B0604020202020204" pitchFamily="34" charset="0"/>
              </a:rPr>
              <a:t>Radioactivity</a:t>
            </a:r>
          </a:p>
        </p:txBody>
      </p:sp>
      <p:sp>
        <p:nvSpPr>
          <p:cNvPr id="42" name="Rectangle 41">
            <a:extLst>
              <a:ext uri="{FF2B5EF4-FFF2-40B4-BE49-F238E27FC236}">
                <a16:creationId xmlns:a16="http://schemas.microsoft.com/office/drawing/2014/main" id="{74E3BAA0-A6B3-4AB7-98B2-D318CAD3A211}"/>
              </a:ext>
            </a:extLst>
          </p:cNvPr>
          <p:cNvSpPr/>
          <p:nvPr/>
        </p:nvSpPr>
        <p:spPr>
          <a:xfrm>
            <a:off x="780927" y="5550053"/>
            <a:ext cx="5053892" cy="526756"/>
          </a:xfrm>
          <a:prstGeom prst="rect">
            <a:avLst/>
          </a:prstGeom>
          <a:solidFill>
            <a:schemeClr val="accent6">
              <a:lumMod val="20000"/>
              <a:lumOff val="8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800" dirty="0">
                <a:solidFill>
                  <a:schemeClr val="tx1"/>
                </a:solidFill>
              </a:rPr>
              <a:t>Online resources for KS5:Seneca Learning, A level Physics Online, Physics and Maths Tutor Isaac Physics, Physics Classroom</a:t>
            </a:r>
            <a:endParaRPr lang="en-GB" sz="800" dirty="0">
              <a:solidFill>
                <a:schemeClr val="tx1"/>
              </a:solidFill>
              <a:latin typeface="Arial" panose="020B0604020202020204" pitchFamily="34" charset="0"/>
              <a:cs typeface="Arial" panose="020B0604020202020204" pitchFamily="34" charset="0"/>
            </a:endParaRPr>
          </a:p>
        </p:txBody>
      </p:sp>
      <p:sp>
        <p:nvSpPr>
          <p:cNvPr id="45" name="Rectangle 44">
            <a:extLst>
              <a:ext uri="{FF2B5EF4-FFF2-40B4-BE49-F238E27FC236}">
                <a16:creationId xmlns:a16="http://schemas.microsoft.com/office/drawing/2014/main" id="{CC97786D-EE8A-4E8A-AF68-A4AC7AFD159D}"/>
              </a:ext>
            </a:extLst>
          </p:cNvPr>
          <p:cNvSpPr/>
          <p:nvPr/>
        </p:nvSpPr>
        <p:spPr>
          <a:xfrm>
            <a:off x="755968" y="6980040"/>
            <a:ext cx="1717987" cy="280875"/>
          </a:xfrm>
          <a:prstGeom prst="rect">
            <a:avLst/>
          </a:prstGeom>
          <a:solidFill>
            <a:schemeClr val="accent3">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800" dirty="0">
                <a:solidFill>
                  <a:schemeClr val="tx1"/>
                </a:solidFill>
                <a:latin typeface="Arial" panose="020B0604020202020204" pitchFamily="34" charset="0"/>
                <a:cs typeface="Arial" panose="020B0604020202020204" pitchFamily="34" charset="0"/>
              </a:rPr>
              <a:t>Thermal Physics</a:t>
            </a:r>
          </a:p>
        </p:txBody>
      </p:sp>
      <p:sp>
        <p:nvSpPr>
          <p:cNvPr id="47" name="Rectangle 46">
            <a:extLst>
              <a:ext uri="{FF2B5EF4-FFF2-40B4-BE49-F238E27FC236}">
                <a16:creationId xmlns:a16="http://schemas.microsoft.com/office/drawing/2014/main" id="{7A3DD305-8E87-4566-AABD-E14A91D14C65}"/>
              </a:ext>
            </a:extLst>
          </p:cNvPr>
          <p:cNvSpPr/>
          <p:nvPr/>
        </p:nvSpPr>
        <p:spPr>
          <a:xfrm>
            <a:off x="758199" y="4554846"/>
            <a:ext cx="1784474" cy="373158"/>
          </a:xfrm>
          <a:prstGeom prst="rect">
            <a:avLst/>
          </a:prstGeom>
          <a:solidFill>
            <a:schemeClr val="accent5">
              <a:lumMod val="40000"/>
              <a:lumOff val="60000"/>
            </a:schemeClr>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latin typeface="Century Gothic" panose="020B0502020202020204" pitchFamily="34" charset="0"/>
              </a:rPr>
              <a:t>YEAR 13 MOCKS</a:t>
            </a:r>
            <a:endParaRPr lang="en-GB" sz="1200" dirty="0">
              <a:solidFill>
                <a:schemeClr val="tx1"/>
              </a:solidFill>
              <a:latin typeface="Century Gothic" panose="020B0502020202020204" pitchFamily="34" charset="0"/>
            </a:endParaRPr>
          </a:p>
        </p:txBody>
      </p:sp>
      <p:sp>
        <p:nvSpPr>
          <p:cNvPr id="48" name="Rectangle 47">
            <a:extLst>
              <a:ext uri="{FF2B5EF4-FFF2-40B4-BE49-F238E27FC236}">
                <a16:creationId xmlns:a16="http://schemas.microsoft.com/office/drawing/2014/main" id="{F6D209D6-F6BC-4B74-820B-1F66861AF87A}"/>
              </a:ext>
            </a:extLst>
          </p:cNvPr>
          <p:cNvSpPr/>
          <p:nvPr/>
        </p:nvSpPr>
        <p:spPr>
          <a:xfrm>
            <a:off x="2886544" y="4759318"/>
            <a:ext cx="1776670" cy="209663"/>
          </a:xfrm>
          <a:prstGeom prst="rect">
            <a:avLst/>
          </a:prstGeom>
          <a:solidFill>
            <a:schemeClr val="accent3">
              <a:lumMod val="60000"/>
              <a:lumOff val="4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20" dirty="0">
                <a:solidFill>
                  <a:schemeClr val="tx1"/>
                </a:solidFill>
                <a:latin typeface="Century Gothic" panose="020B0502020202020204" pitchFamily="34" charset="0"/>
              </a:rPr>
              <a:t>Magnetic Fields</a:t>
            </a:r>
          </a:p>
        </p:txBody>
      </p:sp>
    </p:spTree>
    <p:extLst>
      <p:ext uri="{BB962C8B-B14F-4D97-AF65-F5344CB8AC3E}">
        <p14:creationId xmlns:p14="http://schemas.microsoft.com/office/powerpoint/2010/main" val="18862061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7589F2A6740C341B02D39EADEB0B737" ma:contentTypeVersion="10" ma:contentTypeDescription="Create a new document." ma:contentTypeScope="" ma:versionID="cece8cda92f024232ebe608e1ae85b07">
  <xsd:schema xmlns:xsd="http://www.w3.org/2001/XMLSchema" xmlns:xs="http://www.w3.org/2001/XMLSchema" xmlns:p="http://schemas.microsoft.com/office/2006/metadata/properties" xmlns:ns2="eeb1518a-f26f-4c5e-ab37-6b026819b781" xmlns:ns3="d0b43218-61d5-4b4b-89aa-212c9c550e17" xmlns:ns4="24927d2b-cdce-4639-a9c0-8f8e9e7b3604" targetNamespace="http://schemas.microsoft.com/office/2006/metadata/properties" ma:root="true" ma:fieldsID="1b40ee507435fc5ef27a6117d3aa833f" ns2:_="" ns3:_="" ns4:_="">
    <xsd:import namespace="eeb1518a-f26f-4c5e-ab37-6b026819b781"/>
    <xsd:import namespace="d0b43218-61d5-4b4b-89aa-212c9c550e17"/>
    <xsd:import namespace="24927d2b-cdce-4639-a9c0-8f8e9e7b360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LengthInSeconds" minOccurs="0"/>
                <xsd:element ref="ns3:MediaServiceSearchProperties" minOccurs="0"/>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Teachers" minOccurs="0"/>
                <xsd:element ref="ns2:Students" minOccurs="0"/>
                <xsd:element ref="ns2:Student_Groups" minOccurs="0"/>
                <xsd:element ref="ns2:Distribution_Groups" minOccurs="0"/>
                <xsd:element ref="ns2:LMS_Mappings" minOccurs="0"/>
                <xsd:element ref="ns2:Invited_Teachers" minOccurs="0"/>
                <xsd:element ref="ns2:Invited_Students" minOccurs="0"/>
                <xsd:element ref="ns2:Self_Registration_Enabled" minOccurs="0"/>
                <xsd:element ref="ns2:Has_Teacher_Only_SectionGroup" minOccurs="0"/>
                <xsd:element ref="ns2:Is_Collaboration_Space_Locked" minOccurs="0"/>
                <xsd:element ref="ns2:IsNotebookLocked" minOccurs="0"/>
                <xsd:element ref="ns2:Teams_Channel_Section_Location" minOccurs="0"/>
                <xsd:element ref="ns3:MediaServiceGenerationTime" minOccurs="0"/>
                <xsd:element ref="ns3:MediaServiceEventHashCode" minOccurs="0"/>
                <xsd:element ref="ns3:lcf76f155ced4ddcb4097134ff3c332f" minOccurs="0"/>
                <xsd:element ref="ns4:TaxCatchAll"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b1518a-f26f-4c5e-ab37-6b026819b78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NotebookType" ma:index="14" nillable="true" ma:displayName="Notebook Type" ma:internalName="NotebookType">
      <xsd:simpleType>
        <xsd:restriction base="dms:Text"/>
      </xsd:simpleType>
    </xsd:element>
    <xsd:element name="FolderType" ma:index="15" nillable="true" ma:displayName="Folder Type" ma:internalName="FolderType">
      <xsd:simpleType>
        <xsd:restriction base="dms:Text"/>
      </xsd:simpleType>
    </xsd:element>
    <xsd:element name="CultureName" ma:index="16" nillable="true" ma:displayName="Culture Name" ma:internalName="CultureName">
      <xsd:simpleType>
        <xsd:restriction base="dms:Text"/>
      </xsd:simpleType>
    </xsd:element>
    <xsd:element name="AppVersion" ma:index="17" nillable="true" ma:displayName="App Version" ma:internalName="AppVersion">
      <xsd:simpleType>
        <xsd:restriction base="dms:Text"/>
      </xsd:simpleType>
    </xsd:element>
    <xsd:element name="TeamsChannelId" ma:index="18" nillable="true" ma:displayName="Teams Channel Id" ma:internalName="TeamsChannelId">
      <xsd:simpleType>
        <xsd:restriction base="dms:Text"/>
      </xsd:simpleType>
    </xsd:element>
    <xsd:element name="Owner" ma:index="19"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0" nillable="true" ma:displayName="Math Settings" ma:internalName="Math_Settings">
      <xsd:simpleType>
        <xsd:restriction base="dms:Text"/>
      </xsd:simpleType>
    </xsd:element>
    <xsd:element name="DefaultSectionNames" ma:index="21" nillable="true" ma:displayName="Default Section Names" ma:internalName="DefaultSectionNames">
      <xsd:simpleType>
        <xsd:restriction base="dms:Note">
          <xsd:maxLength value="255"/>
        </xsd:restriction>
      </xsd:simpleType>
    </xsd:element>
    <xsd:element name="Templates" ma:index="22" nillable="true" ma:displayName="Templates" ma:internalName="Templates">
      <xsd:simpleType>
        <xsd:restriction base="dms:Note">
          <xsd:maxLength value="255"/>
        </xsd:restriction>
      </xsd:simpleType>
    </xsd:element>
    <xsd:element name="Teachers" ma:index="23"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4"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25"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26" nillable="true" ma:displayName="Distribution Groups" ma:internalName="Distribution_Groups">
      <xsd:simpleType>
        <xsd:restriction base="dms:Note">
          <xsd:maxLength value="255"/>
        </xsd:restriction>
      </xsd:simpleType>
    </xsd:element>
    <xsd:element name="LMS_Mappings" ma:index="27" nillable="true" ma:displayName="LMS Mappings" ma:internalName="LMS_Mappings">
      <xsd:simpleType>
        <xsd:restriction base="dms:Note">
          <xsd:maxLength value="255"/>
        </xsd:restriction>
      </xsd:simpleType>
    </xsd:element>
    <xsd:element name="Invited_Teachers" ma:index="28" nillable="true" ma:displayName="Invited Teachers" ma:internalName="Invited_Teachers">
      <xsd:simpleType>
        <xsd:restriction base="dms:Note">
          <xsd:maxLength value="255"/>
        </xsd:restriction>
      </xsd:simpleType>
    </xsd:element>
    <xsd:element name="Invited_Students" ma:index="29" nillable="true" ma:displayName="Invited Students" ma:internalName="Invited_Students">
      <xsd:simpleType>
        <xsd:restriction base="dms:Note">
          <xsd:maxLength value="255"/>
        </xsd:restriction>
      </xsd:simpleType>
    </xsd:element>
    <xsd:element name="Self_Registration_Enabled" ma:index="30" nillable="true" ma:displayName="Self Registration Enabled" ma:internalName="Self_Registration_Enabled">
      <xsd:simpleType>
        <xsd:restriction base="dms:Boolean"/>
      </xsd:simpleType>
    </xsd:element>
    <xsd:element name="Has_Teacher_Only_SectionGroup" ma:index="31" nillable="true" ma:displayName="Has Teacher Only SectionGroup" ma:internalName="Has_Teacher_Only_SectionGroup">
      <xsd:simpleType>
        <xsd:restriction base="dms:Boolean"/>
      </xsd:simpleType>
    </xsd:element>
    <xsd:element name="Is_Collaboration_Space_Locked" ma:index="32" nillable="true" ma:displayName="Is Collaboration Space Locked" ma:internalName="Is_Collaboration_Space_Locked">
      <xsd:simpleType>
        <xsd:restriction base="dms:Boolean"/>
      </xsd:simpleType>
    </xsd:element>
    <xsd:element name="IsNotebookLocked" ma:index="33" nillable="true" ma:displayName="Is Notebook Locked" ma:internalName="IsNotebookLocked">
      <xsd:simpleType>
        <xsd:restriction base="dms:Boolean"/>
      </xsd:simpleType>
    </xsd:element>
    <xsd:element name="Teams_Channel_Section_Location" ma:index="34" nillable="true" ma:displayName="Teams Channel Section Location" ma:internalName="Teams_Channel_Section_Loca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0b43218-61d5-4b4b-89aa-212c9c550e17" elementFormDefault="qualified">
    <xsd:import namespace="http://schemas.microsoft.com/office/2006/documentManagement/types"/>
    <xsd:import namespace="http://schemas.microsoft.com/office/infopath/2007/PartnerControls"/>
    <xsd:element name="MediaServiceSearchProperties" ma:index="13" nillable="true" ma:displayName="MediaServiceSearchProperties" ma:hidden="true" ma:internalName="MediaServiceSearchProperties" ma:readOnly="true">
      <xsd:simpleType>
        <xsd:restriction base="dms:Note"/>
      </xsd:simpleType>
    </xsd:element>
    <xsd:element name="MediaServiceGenerationTime" ma:index="35" nillable="true" ma:displayName="MediaServiceGenerationTime" ma:hidden="true" ma:internalName="MediaServiceGenerationTime" ma:readOnly="true">
      <xsd:simpleType>
        <xsd:restriction base="dms:Text"/>
      </xsd:simpleType>
    </xsd:element>
    <xsd:element name="MediaServiceEventHashCode" ma:index="36" nillable="true" ma:displayName="MediaServiceEventHashCode" ma:hidden="true" ma:internalName="MediaServiceEventHashCode" ma:readOnly="true">
      <xsd:simpleType>
        <xsd:restriction base="dms:Text"/>
      </xsd:simpleType>
    </xsd:element>
    <xsd:element name="lcf76f155ced4ddcb4097134ff3c332f" ma:index="38" nillable="true" ma:taxonomy="true" ma:internalName="lcf76f155ced4ddcb4097134ff3c332f" ma:taxonomyFieldName="MediaServiceImageTags" ma:displayName="Image Tags" ma:readOnly="false" ma:fieldId="{5cf76f15-5ced-4ddc-b409-7134ff3c332f}" ma:taxonomyMulti="true" ma:sspId="7b247c1b-e0bb-44ad-84aa-523fabb05a51" ma:termSetId="09814cd3-568e-fe90-9814-8d621ff8fb84" ma:anchorId="fba54fb3-c3e1-fe81-a776-ca4b69148c4d" ma:open="true" ma:isKeyword="false">
      <xsd:complexType>
        <xsd:sequence>
          <xsd:element ref="pc:Terms" minOccurs="0" maxOccurs="1"/>
        </xsd:sequence>
      </xsd:complexType>
    </xsd:element>
    <xsd:element name="MediaServiceOCR" ma:index="40" nillable="true" ma:displayName="Extracted Text" ma:internalName="MediaServiceOCR" ma:readOnly="true">
      <xsd:simpleType>
        <xsd:restriction base="dms:Note">
          <xsd:maxLength value="255"/>
        </xsd:restriction>
      </xsd:simpleType>
    </xsd:element>
    <xsd:element name="MediaServiceLocation" ma:index="41"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4927d2b-cdce-4639-a9c0-8f8e9e7b3604" elementFormDefault="qualified">
    <xsd:import namespace="http://schemas.microsoft.com/office/2006/documentManagement/types"/>
    <xsd:import namespace="http://schemas.microsoft.com/office/infopath/2007/PartnerControls"/>
    <xsd:element name="TaxCatchAll" ma:index="39" nillable="true" ma:displayName="Taxonomy Catch All Column" ma:hidden="true" ma:list="{2cc08165-5adf-4293-9235-db73c7b36413}" ma:internalName="TaxCatchAll" ma:showField="CatchAllData" ma:web="24927d2b-cdce-4639-a9c0-8f8e9e7b360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Owner xmlns="eeb1518a-f26f-4c5e-ab37-6b026819b781">
      <UserInfo>
        <DisplayName/>
        <AccountId xsi:nil="true"/>
        <AccountType/>
      </UserInfo>
    </Owner>
    <lcf76f155ced4ddcb4097134ff3c332f xmlns="d0b43218-61d5-4b4b-89aa-212c9c550e17">
      <Terms xmlns="http://schemas.microsoft.com/office/infopath/2007/PartnerControls"/>
    </lcf76f155ced4ddcb4097134ff3c332f>
    <Math_Settings xmlns="eeb1518a-f26f-4c5e-ab37-6b026819b781" xsi:nil="true"/>
    <TeamsChannelId xmlns="eeb1518a-f26f-4c5e-ab37-6b026819b781" xsi:nil="true"/>
    <NotebookType xmlns="eeb1518a-f26f-4c5e-ab37-6b026819b781" xsi:nil="true"/>
    <FolderType xmlns="eeb1518a-f26f-4c5e-ab37-6b026819b781" xsi:nil="true"/>
    <AppVersion xmlns="eeb1518a-f26f-4c5e-ab37-6b026819b781" xsi:nil="true"/>
    <Invited_Teachers xmlns="eeb1518a-f26f-4c5e-ab37-6b026819b781" xsi:nil="true"/>
    <IsNotebookLocked xmlns="eeb1518a-f26f-4c5e-ab37-6b026819b781" xsi:nil="true"/>
    <Teachers xmlns="eeb1518a-f26f-4c5e-ab37-6b026819b781">
      <UserInfo>
        <DisplayName/>
        <AccountId xsi:nil="true"/>
        <AccountType/>
      </UserInfo>
    </Teachers>
    <Students xmlns="eeb1518a-f26f-4c5e-ab37-6b026819b781">
      <UserInfo>
        <DisplayName/>
        <AccountId xsi:nil="true"/>
        <AccountType/>
      </UserInfo>
    </Students>
    <Student_Groups xmlns="eeb1518a-f26f-4c5e-ab37-6b026819b781">
      <UserInfo>
        <DisplayName/>
        <AccountId xsi:nil="true"/>
        <AccountType/>
      </UserInfo>
    </Student_Groups>
    <TaxCatchAll xmlns="24927d2b-cdce-4639-a9c0-8f8e9e7b3604" xsi:nil="true"/>
    <Teams_Channel_Section_Location xmlns="eeb1518a-f26f-4c5e-ab37-6b026819b781" xsi:nil="true"/>
    <CultureName xmlns="eeb1518a-f26f-4c5e-ab37-6b026819b781" xsi:nil="true"/>
    <Distribution_Groups xmlns="eeb1518a-f26f-4c5e-ab37-6b026819b781" xsi:nil="true"/>
    <Self_Registration_Enabled xmlns="eeb1518a-f26f-4c5e-ab37-6b026819b781" xsi:nil="true"/>
    <Has_Teacher_Only_SectionGroup xmlns="eeb1518a-f26f-4c5e-ab37-6b026819b781" xsi:nil="true"/>
    <Is_Collaboration_Space_Locked xmlns="eeb1518a-f26f-4c5e-ab37-6b026819b781" xsi:nil="true"/>
    <LMS_Mappings xmlns="eeb1518a-f26f-4c5e-ab37-6b026819b781" xsi:nil="true"/>
    <Invited_Students xmlns="eeb1518a-f26f-4c5e-ab37-6b026819b781" xsi:nil="true"/>
    <Templates xmlns="eeb1518a-f26f-4c5e-ab37-6b026819b781" xsi:nil="true"/>
    <DefaultSectionNames xmlns="eeb1518a-f26f-4c5e-ab37-6b026819b781" xsi:nil="true"/>
    <MediaLengthInSeconds xmlns="eeb1518a-f26f-4c5e-ab37-6b026819b781" xsi:nil="true"/>
  </documentManagement>
</p:properties>
</file>

<file path=customXml/itemProps1.xml><?xml version="1.0" encoding="utf-8"?>
<ds:datastoreItem xmlns:ds="http://schemas.openxmlformats.org/officeDocument/2006/customXml" ds:itemID="{471AF85A-F110-40B2-A73E-01E978C12B13}"/>
</file>

<file path=customXml/itemProps2.xml><?xml version="1.0" encoding="utf-8"?>
<ds:datastoreItem xmlns:ds="http://schemas.openxmlformats.org/officeDocument/2006/customXml" ds:itemID="{732C9759-552A-4DCD-8371-CD6DC4AAA67E}"/>
</file>

<file path=customXml/itemProps3.xml><?xml version="1.0" encoding="utf-8"?>
<ds:datastoreItem xmlns:ds="http://schemas.openxmlformats.org/officeDocument/2006/customXml" ds:itemID="{B4735A0F-3DDB-4D6F-A1D8-63C872DA5C4E}"/>
</file>

<file path=docProps/app.xml><?xml version="1.0" encoding="utf-8"?>
<Properties xmlns="http://schemas.openxmlformats.org/officeDocument/2006/extended-properties" xmlns:vt="http://schemas.openxmlformats.org/officeDocument/2006/docPropsVTypes">
  <Template>Office Theme</Template>
  <TotalTime>205</TotalTime>
  <Words>235</Words>
  <Application>Microsoft Office PowerPoint</Application>
  <PresentationFormat>A4 Paper (210x297 mm)</PresentationFormat>
  <Paragraphs>32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Century Gothic</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Emma Judd</dc:creator>
  <cp:lastModifiedBy>EVeitch</cp:lastModifiedBy>
  <cp:revision>8</cp:revision>
  <dcterms:created xsi:type="dcterms:W3CDTF">2022-08-17T13:04:49Z</dcterms:created>
  <dcterms:modified xsi:type="dcterms:W3CDTF">2022-12-05T14:59:55Z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0x010100E7589F2A6740C341B02D39EADEB0B737</vt:lpwstr>
  </property>
  <property fmtid="{D5CDD505-2E9C-101B-9397-08002B2CF9AE}" pid="3" name="Order">
    <vt:r8>4046600</vt:r8>
  </property>
  <property fmtid="{D5CDD505-2E9C-101B-9397-08002B2CF9AE}" pid="4" name="SharedWithUsers">
    <vt:lpwstr>30;#User</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bool>false</vt:bool>
  </property>
  <property fmtid="{D5CDD505-2E9C-101B-9397-08002B2CF9AE}" pid="13" name="MediaServiceImageTags">
    <vt:lpwstr/>
  </property>
</Properties>
</file>